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6">
  <p:sldMasterIdLst>
    <p:sldMasterId id="2147483648" r:id="rId1"/>
    <p:sldMasterId id="2147483655" r:id="rId3"/>
    <p:sldMasterId id="2147483657" r:id="rId4"/>
  </p:sldMasterIdLst>
  <p:notesMasterIdLst>
    <p:notesMasterId r:id="rId47"/>
  </p:notesMasterIdLst>
  <p:sldIdLst>
    <p:sldId id="418" r:id="rId5"/>
    <p:sldId id="256" r:id="rId6"/>
    <p:sldId id="417" r:id="rId7"/>
    <p:sldId id="380" r:id="rId8"/>
    <p:sldId id="521" r:id="rId9"/>
    <p:sldId id="476" r:id="rId10"/>
    <p:sldId id="412" r:id="rId11"/>
    <p:sldId id="522" r:id="rId12"/>
    <p:sldId id="523" r:id="rId13"/>
    <p:sldId id="524" r:id="rId14"/>
    <p:sldId id="478" r:id="rId15"/>
    <p:sldId id="525" r:id="rId16"/>
    <p:sldId id="526" r:id="rId17"/>
    <p:sldId id="527" r:id="rId18"/>
    <p:sldId id="528" r:id="rId19"/>
    <p:sldId id="529" r:id="rId20"/>
    <p:sldId id="530" r:id="rId21"/>
    <p:sldId id="531" r:id="rId22"/>
    <p:sldId id="532" r:id="rId23"/>
    <p:sldId id="533" r:id="rId24"/>
    <p:sldId id="534" r:id="rId25"/>
    <p:sldId id="535" r:id="rId26"/>
    <p:sldId id="536" r:id="rId27"/>
    <p:sldId id="537" r:id="rId28"/>
    <p:sldId id="538" r:id="rId29"/>
    <p:sldId id="539" r:id="rId30"/>
    <p:sldId id="540" r:id="rId31"/>
    <p:sldId id="541" r:id="rId32"/>
    <p:sldId id="487" r:id="rId33"/>
    <p:sldId id="542" r:id="rId34"/>
    <p:sldId id="489" r:id="rId35"/>
    <p:sldId id="490" r:id="rId36"/>
    <p:sldId id="544" r:id="rId37"/>
    <p:sldId id="545" r:id="rId38"/>
    <p:sldId id="543" r:id="rId39"/>
    <p:sldId id="547" r:id="rId40"/>
    <p:sldId id="549" r:id="rId41"/>
    <p:sldId id="550" r:id="rId42"/>
    <p:sldId id="551" r:id="rId43"/>
    <p:sldId id="552" r:id="rId44"/>
    <p:sldId id="553" r:id="rId45"/>
    <p:sldId id="555" r:id="rId46"/>
    <p:sldId id="556" r:id="rId48"/>
    <p:sldId id="557" r:id="rId49"/>
    <p:sldId id="554" r:id="rId50"/>
    <p:sldId id="558" r:id="rId51"/>
    <p:sldId id="559" r:id="rId52"/>
    <p:sldId id="560" r:id="rId53"/>
    <p:sldId id="561" r:id="rId54"/>
    <p:sldId id="562" r:id="rId55"/>
    <p:sldId id="563" r:id="rId56"/>
    <p:sldId id="564" r:id="rId57"/>
    <p:sldId id="565" r:id="rId58"/>
    <p:sldId id="566" r:id="rId59"/>
    <p:sldId id="567" r:id="rId60"/>
    <p:sldId id="568" r:id="rId61"/>
    <p:sldId id="569" r:id="rId62"/>
    <p:sldId id="570" r:id="rId63"/>
    <p:sldId id="571" r:id="rId64"/>
    <p:sldId id="572" r:id="rId65"/>
    <p:sldId id="573" r:id="rId66"/>
    <p:sldId id="574" r:id="rId67"/>
    <p:sldId id="575" r:id="rId68"/>
    <p:sldId id="576" r:id="rId69"/>
    <p:sldId id="577" r:id="rId70"/>
    <p:sldId id="578" r:id="rId71"/>
    <p:sldId id="579" r:id="rId72"/>
    <p:sldId id="580" r:id="rId73"/>
    <p:sldId id="581" r:id="rId74"/>
    <p:sldId id="582" r:id="rId75"/>
    <p:sldId id="583" r:id="rId76"/>
    <p:sldId id="584" r:id="rId77"/>
    <p:sldId id="585" r:id="rId78"/>
    <p:sldId id="586" r:id="rId79"/>
    <p:sldId id="276" r:id="rId80"/>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7E6EE"/>
    <a:srgbClr val="6F9AEF"/>
    <a:srgbClr val="6DCEF1"/>
    <a:srgbClr val="99CC00"/>
    <a:srgbClr val="93DADF"/>
    <a:srgbClr val="3BCBDF"/>
    <a:srgbClr val="4976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7" d="100"/>
          <a:sy n="77" d="100"/>
        </p:scale>
        <p:origin x="883" y="91"/>
      </p:cViewPr>
      <p:guideLst>
        <p:guide orient="horz" pos="2160"/>
        <p:guide pos="3938"/>
      </p:guideLst>
    </p:cSldViewPr>
  </p:slideViewPr>
  <p:notesTextViewPr>
    <p:cViewPr>
      <p:scale>
        <a:sx n="100" d="100"/>
        <a:sy n="100" d="100"/>
      </p:scale>
      <p:origin x="0" y="0"/>
    </p:cViewPr>
  </p:notesTextViewPr>
  <p:sorterViewPr showFormatting="0">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notesMaster" Target="notesMasters/notesMaster1.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66FE7B-ED76-4EA2-8459-243340FD48D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ea typeface="等线" panose="02010600030101010101" pitchFamily="2" charset="-122"/>
              </a:rPr>
            </a:fld>
            <a:endParaRPr lang="zh-CN" altLang="en-US" sz="1200" dirty="0">
              <a:ea typeface="等线"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490465"/>
            <a:ext cx="10363200" cy="803520"/>
          </a:xfrm>
          <a:prstGeom prst="rect">
            <a:avLst/>
          </a:prstGeom>
        </p:spPr>
        <p:txBody>
          <a:bodyPr/>
          <a:lstStyle>
            <a:lvl1pPr algn="ctr">
              <a:defRPr>
                <a:solidFill>
                  <a:schemeClr val="tx1"/>
                </a:solidFill>
                <a:latin typeface="宋体" panose="02010600030101010101" pitchFamily="2" charset="-122"/>
                <a:ea typeface="宋体" panose="02010600030101010101" pitchFamily="2" charset="-122"/>
              </a:defRPr>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931205"/>
            <a:ext cx="8534400" cy="622920"/>
          </a:xfrm>
          <a:prstGeom prst="rect">
            <a:avLst/>
          </a:prstGeom>
        </p:spPr>
        <p:txBody>
          <a:bodyPr/>
          <a:lstStyle>
            <a:lvl1pPr marL="0" indent="0" algn="ctr">
              <a:buNone/>
              <a:defRPr sz="3200">
                <a:latin typeface="宋体" panose="02010600030101010101" pitchFamily="2" charset="-122"/>
                <a:ea typeface="宋体" panose="0201060003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文本与两项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00000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20700" y="2493963"/>
            <a:ext cx="10602384" cy="1295400"/>
          </a:xfrm>
          <a:prstGeom prst="rect">
            <a:avLst/>
          </a:prstGeom>
        </p:spPr>
        <p:txBody>
          <a:bodyPr/>
          <a:lstStyle/>
          <a:p>
            <a:r>
              <a:rPr lang="zh-CN" altLang="en-US" noProof="1"/>
              <a:t>单击此处编辑母版标题样式</a:t>
            </a:r>
            <a:endParaRPr lang="zh-CN" altLang="en-US" noProof="1"/>
          </a:p>
        </p:txBody>
      </p:sp>
      <p:sp>
        <p:nvSpPr>
          <p:cNvPr id="5" name="日期占位符 2"/>
          <p:cNvSpPr>
            <a:spLocks noGrp="1"/>
          </p:cNvSpPr>
          <p:nvPr>
            <p:ph type="dt" sz="half" idx="2"/>
          </p:nvPr>
        </p:nvSpPr>
        <p:spPr>
          <a:xfrm>
            <a:off x="1117600" y="6356350"/>
            <a:ext cx="3657600" cy="365125"/>
          </a:xfrm>
          <a:prstGeom prst="rect">
            <a:avLst/>
          </a:prstGeom>
        </p:spPr>
        <p:txBody>
          <a:bodyPr/>
          <a:lstStyle/>
          <a:p>
            <a:pPr lvl="0" eaLnBrk="1" hangingPunct="1">
              <a:buFont typeface="Arial" panose="020B0604020202020204" pitchFamily="34" charset="0"/>
              <a:buNone/>
            </a:pPr>
            <a:fld id="{BB962C8B-B14F-4D97-AF65-F5344CB8AC3E}" type="datetimeFigureOut">
              <a:rPr lang="en-US" altLang="en-US" dirty="0"/>
            </a:fld>
            <a:endParaRPr lang="en-US" altLang="en-US" dirty="0"/>
          </a:p>
        </p:txBody>
      </p:sp>
      <p:sp>
        <p:nvSpPr>
          <p:cNvPr id="6" name="页脚占位符 3"/>
          <p:cNvSpPr>
            <a:spLocks noGrp="1"/>
          </p:cNvSpPr>
          <p:nvPr>
            <p:ph type="ftr" sz="quarter" idx="3"/>
          </p:nvPr>
        </p:nvSpPr>
        <p:spPr>
          <a:xfrm>
            <a:off x="5384800" y="6356350"/>
            <a:ext cx="5486400" cy="365125"/>
          </a:xfrm>
          <a:prstGeom prst="rect">
            <a:avLst/>
          </a:prstGeom>
        </p:spPr>
        <p:txBody>
          <a:bodyPr/>
          <a:lstStyle/>
          <a:p>
            <a:pPr lvl="0" eaLnBrk="1" hangingPunct="1">
              <a:buFont typeface="Arial" panose="020B0604020202020204" pitchFamily="34" charset="0"/>
              <a:buNone/>
            </a:pPr>
            <a:endParaRPr lang="en-US" altLang="en-US" dirty="0"/>
          </a:p>
        </p:txBody>
      </p:sp>
      <p:sp>
        <p:nvSpPr>
          <p:cNvPr id="7" name="灯片编号占位符 4"/>
          <p:cNvSpPr>
            <a:spLocks noGrp="1"/>
          </p:cNvSpPr>
          <p:nvPr>
            <p:ph type="sldNum" sz="quarter" idx="4"/>
          </p:nvPr>
        </p:nvSpPr>
        <p:spPr>
          <a:xfrm>
            <a:off x="11480800" y="6356350"/>
            <a:ext cx="3657600" cy="365125"/>
          </a:xfrm>
          <a:prstGeom prst="rect">
            <a:avLst/>
          </a:prstGeom>
        </p:spPr>
        <p:txBody>
          <a:bodyPr vert="horz" wrap="square" lIns="91440" tIns="45720" rIns="91440" bIns="45720" numCol="1" anchor="t" anchorCtr="0" compatLnSpc="1"/>
          <a:lstStyle/>
          <a:p>
            <a:pPr lvl="0" eaLnBrk="1" hangingPunct="1">
              <a:buFont typeface="Arial" panose="020B0604020202020204" pitchFamily="34" charset="0"/>
              <a:buNone/>
            </a:pPr>
            <a:fld id="{9A0DB2DC-4C9A-4742-B13C-FB6460FD3503}" type="slidenum">
              <a:rPr lang="en-US" altLang="en-US" dirty="0"/>
            </a:fld>
            <a:endParaRPr lang="en-US"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3"/>
          <p:cNvSpPr>
            <a:spLocks noChangeArrowheads="1"/>
          </p:cNvSpPr>
          <p:nvPr/>
        </p:nvSpPr>
        <p:spPr bwMode="auto">
          <a:xfrm>
            <a:off x="0" y="0"/>
            <a:ext cx="12192000" cy="1690688"/>
          </a:xfrm>
          <a:prstGeom prst="rect">
            <a:avLst/>
          </a:prstGeom>
          <a:solidFill>
            <a:srgbClr val="7889FB"/>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27" name="Picture 2"/>
          <p:cNvPicPr>
            <a:picLocks noChangeAspect="1"/>
          </p:cNvPicPr>
          <p:nvPr/>
        </p:nvPicPr>
        <p:blipFill>
          <a:blip r:embed="rId7"/>
          <a:stretch>
            <a:fillRect/>
          </a:stretch>
        </p:blipFill>
        <p:spPr>
          <a:xfrm>
            <a:off x="0" y="1644650"/>
            <a:ext cx="12193588" cy="3567113"/>
          </a:xfrm>
          <a:prstGeom prst="rect">
            <a:avLst/>
          </a:prstGeom>
          <a:noFill/>
          <a:ln w="9525">
            <a:noFill/>
          </a:ln>
        </p:spPr>
      </p:pic>
      <p:sp>
        <p:nvSpPr>
          <p:cNvPr id="1028" name="Rectangle 4"/>
          <p:cNvSpPr>
            <a:spLocks noChangeArrowheads="1"/>
          </p:cNvSpPr>
          <p:nvPr/>
        </p:nvSpPr>
        <p:spPr bwMode="auto">
          <a:xfrm>
            <a:off x="0" y="5167313"/>
            <a:ext cx="12192000" cy="1690688"/>
          </a:xfrm>
          <a:prstGeom prst="rect">
            <a:avLst/>
          </a:prstGeom>
          <a:solidFill>
            <a:srgbClr val="7889D7"/>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indent="-228600" algn="l" defTabSz="449580" rtl="0" eaLnBrk="0" fontAlgn="base" hangingPunct="0">
        <a:lnSpc>
          <a:spcPct val="102000"/>
        </a:lnSpc>
        <a:spcBef>
          <a:spcPts val="625"/>
        </a:spcBef>
        <a:spcAft>
          <a:spcPct val="0"/>
        </a:spcAft>
        <a:buClr>
          <a:srgbClr val="486AC1"/>
        </a:buClr>
        <a:buSzPct val="100000"/>
        <a:buFont typeface="Wingdings" panose="05000000000000000000" pitchFamily="2" charset="2"/>
        <a:buChar char=""/>
        <a:defRPr sz="2000">
          <a:solidFill>
            <a:srgbClr val="000000"/>
          </a:solidFill>
          <a:latin typeface="+mn-lt"/>
          <a:ea typeface="Arial" panose="020B0604020202020204" pitchFamily="34" charset="0"/>
          <a:cs typeface="+mn-cs"/>
        </a:defRPr>
      </a:lvl1pPr>
      <a:lvl2pPr marL="679450" indent="-214630" algn="l" defTabSz="449580" rtl="0" eaLnBrk="0" fontAlgn="base" hangingPunct="0">
        <a:lnSpc>
          <a:spcPct val="102000"/>
        </a:lnSpc>
        <a:spcBef>
          <a:spcPts val="340"/>
        </a:spcBef>
        <a:spcAft>
          <a:spcPts val="340"/>
        </a:spcAft>
        <a:buClr>
          <a:srgbClr val="486AC1"/>
        </a:buClr>
        <a:buSzPct val="100000"/>
        <a:buFont typeface="Arial" panose="020B0604020202020204" pitchFamily="34" charset="0"/>
        <a:buChar char="–"/>
        <a:defRPr sz="2800">
          <a:solidFill>
            <a:srgbClr val="000000"/>
          </a:solidFill>
          <a:latin typeface="+mn-lt"/>
          <a:cs typeface="+mn-cs"/>
        </a:defRPr>
      </a:lvl2pPr>
      <a:lvl3pPr marL="10877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3pPr>
      <a:lvl4pPr marL="1539875" indent="-168275" algn="l" defTabSz="449580" rtl="0" eaLnBrk="0" fontAlgn="base" hangingPunct="0">
        <a:lnSpc>
          <a:spcPct val="102000"/>
        </a:lnSpc>
        <a:spcBef>
          <a:spcPts val="375"/>
        </a:spcBef>
        <a:spcAft>
          <a:spcPct val="0"/>
        </a:spcAft>
        <a:buClr>
          <a:srgbClr val="486AC1"/>
        </a:buClr>
        <a:buSzPct val="100000"/>
        <a:buFont typeface="Tahoma" panose="020B0604030504040204" pitchFamily="34" charset="0"/>
        <a:buChar char="–"/>
        <a:defRPr sz="2000">
          <a:solidFill>
            <a:srgbClr val="000000"/>
          </a:solidFill>
          <a:latin typeface="+mn-lt"/>
          <a:cs typeface="+mn-cs"/>
        </a:defRPr>
      </a:lvl4pPr>
      <a:lvl5pPr marL="20021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2873375"/>
            <a:ext cx="8458200" cy="1012825"/>
          </a:xfrm>
          <a:prstGeom prst="rect">
            <a:avLst/>
          </a:prstGeom>
          <a:noFill/>
          <a:ln w="9525">
            <a:noFill/>
          </a:ln>
          <a:effectLst>
            <a:outerShdw dist="53882" dir="2699999" algn="ctr" rotWithShape="0">
              <a:schemeClr val="bg1">
                <a:alpha val="50000"/>
              </a:schemeClr>
            </a:outerShdw>
          </a:effectLst>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3600" b="1" u="none" kern="1200" baseline="0">
                <a:solidFill>
                  <a:schemeClr val="tx1"/>
                </a:solidFill>
                <a:latin typeface="Verdana" panose="020B060403050404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《Java</a:t>
            </a:r>
            <a:r>
              <a:rPr kumimoji="0" lang="zh-CN" altLang="en-US"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程序设计案例教程</a:t>
            </a: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a:t>
            </a:r>
            <a:endParaRPr kumimoji="0" lang="zh-CN" altLang="en-US" sz="4600" b="1" i="0" u="none" strike="noStrike" kern="1200" cap="none" spc="0" normalizeH="0" baseline="0" noProof="1">
              <a:ln>
                <a:noFill/>
              </a:ln>
              <a:solidFill>
                <a:schemeClr val="tx2"/>
              </a:solidFill>
              <a:effectLst>
                <a:outerShdw blurRad="38100" dist="38100" dir="2700000">
                  <a:srgbClr val="FFFFFF"/>
                </a:outerShdw>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457348" y="381080"/>
            <a:ext cx="11277304" cy="6259855"/>
          </a:xfrm>
          <a:prstGeom prst="rect">
            <a:avLst/>
          </a:prstGeom>
          <a:noFill/>
        </p:spPr>
        <p:txBody>
          <a:bodyPr wrap="square" rtlCol="0">
            <a:spAutoFit/>
          </a:bodyPr>
          <a:lstStyle/>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4</a:t>
            </a:r>
            <a:r>
              <a:rPr lang="zh-CN" altLang="zh-CN" sz="1800" b="1" kern="0" dirty="0">
                <a:effectLst/>
                <a:latin typeface="宋体" panose="02010600030101010101" pitchFamily="2" charset="-122"/>
                <a:ea typeface="宋体" panose="02010600030101010101" pitchFamily="2" charset="-122"/>
              </a:rPr>
              <a:t>）阻塞状态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阻塞状态又称为挂起状态或者不可运行状态。如果一个正在执行的线程让出处理器暂时停止执行，就从运行状态变为阻塞状态。在运行状态下调用</a:t>
            </a:r>
            <a:r>
              <a:rPr lang="en-US" altLang="zh-CN" sz="1800" b="1" kern="0" dirty="0">
                <a:effectLst/>
                <a:latin typeface="宋体" panose="02010600030101010101" pitchFamily="2" charset="-122"/>
                <a:ea typeface="宋体" panose="02010600030101010101" pitchFamily="2" charset="-122"/>
              </a:rPr>
              <a:t>sleep()</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suspend()</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wait()</a:t>
            </a:r>
            <a:r>
              <a:rPr lang="zh-CN" altLang="zh-CN" sz="1800" b="1" kern="0" dirty="0">
                <a:effectLst/>
                <a:latin typeface="宋体" panose="02010600030101010101" pitchFamily="2" charset="-122"/>
                <a:ea typeface="宋体" panose="02010600030101010101" pitchFamily="2" charset="-122"/>
              </a:rPr>
              <a:t>等方法，都会由运行状态变为阻塞状态，阻塞状态下，线程不能进入排队排列等待</a:t>
            </a:r>
            <a:r>
              <a:rPr lang="en-US" altLang="zh-CN" sz="1800" b="1" kern="0" dirty="0">
                <a:effectLst/>
                <a:latin typeface="宋体" panose="02010600030101010101" pitchFamily="2" charset="-122"/>
                <a:ea typeface="宋体" panose="02010600030101010101" pitchFamily="2" charset="-122"/>
              </a:rPr>
              <a:t>CPU</a:t>
            </a:r>
            <a:r>
              <a:rPr lang="zh-CN" altLang="zh-CN" sz="1800" b="1" kern="0" dirty="0">
                <a:effectLst/>
                <a:latin typeface="宋体" panose="02010600030101010101" pitchFamily="2" charset="-122"/>
                <a:ea typeface="宋体" panose="02010600030101010101" pitchFamily="2" charset="-122"/>
              </a:rPr>
              <a:t>调用，而是进入阻塞队列排队，只有消除了阻塞的原因，线程才能变为就绪状态。由运行状态变为阻塞状态的情况主要包括以下</a:t>
            </a:r>
            <a:r>
              <a:rPr lang="en-US" altLang="zh-CN" sz="1800" b="1" kern="0" dirty="0">
                <a:effectLst/>
                <a:latin typeface="宋体" panose="02010600030101010101" pitchFamily="2" charset="-122"/>
                <a:ea typeface="宋体" panose="02010600030101010101" pitchFamily="2" charset="-122"/>
              </a:rPr>
              <a:t>4</a:t>
            </a:r>
            <a:r>
              <a:rPr lang="zh-CN" altLang="zh-CN" sz="1800" b="1" kern="0" dirty="0">
                <a:effectLst/>
                <a:latin typeface="宋体" panose="02010600030101010101" pitchFamily="2" charset="-122"/>
                <a:ea typeface="宋体" panose="02010600030101010101" pitchFamily="2" charset="-122"/>
              </a:rPr>
              <a:t>种：</a:t>
            </a:r>
            <a:endParaRPr lang="zh-CN" altLang="zh-CN" sz="1800" b="1" kern="100" dirty="0">
              <a:effectLst/>
              <a:latin typeface="宋体" panose="02010600030101010101" pitchFamily="2" charset="-122"/>
              <a:ea typeface="宋体" panose="02010600030101010101" pitchFamily="2" charset="-122"/>
            </a:endParaRPr>
          </a:p>
          <a:p>
            <a:pPr marL="800100" lvl="1" indent="-342900" algn="just">
              <a:lnSpc>
                <a:spcPct val="150000"/>
              </a:lnSpc>
              <a:buFont typeface="Wingdings" panose="05000000000000000000" pitchFamily="2" charset="2"/>
              <a:buChar char=""/>
            </a:pPr>
            <a:r>
              <a:rPr lang="zh-CN" altLang="zh-CN" b="1" kern="0" dirty="0">
                <a:effectLst/>
                <a:latin typeface="宋体" panose="02010600030101010101" pitchFamily="2" charset="-122"/>
                <a:ea typeface="宋体" panose="02010600030101010101" pitchFamily="2" charset="-122"/>
              </a:rPr>
              <a:t>调用</a:t>
            </a:r>
            <a:r>
              <a:rPr lang="en-US" altLang="zh-CN" b="1" kern="0" dirty="0">
                <a:effectLst/>
                <a:latin typeface="宋体" panose="02010600030101010101" pitchFamily="2" charset="-122"/>
                <a:ea typeface="宋体" panose="02010600030101010101" pitchFamily="2" charset="-122"/>
              </a:rPr>
              <a:t>sleep()</a:t>
            </a:r>
            <a:r>
              <a:rPr lang="zh-CN" altLang="zh-CN" b="1" kern="0" dirty="0">
                <a:effectLst/>
                <a:latin typeface="宋体" panose="02010600030101010101" pitchFamily="2" charset="-122"/>
                <a:ea typeface="宋体" panose="02010600030101010101" pitchFamily="2" charset="-122"/>
              </a:rPr>
              <a:t>方法，线程转为阻塞的睡眠状态。</a:t>
            </a:r>
            <a:endParaRPr lang="zh-CN" altLang="zh-CN" b="1" kern="100" dirty="0">
              <a:effectLst/>
              <a:latin typeface="宋体" panose="02010600030101010101" pitchFamily="2" charset="-122"/>
              <a:ea typeface="宋体" panose="02010600030101010101" pitchFamily="2" charset="-122"/>
            </a:endParaRPr>
          </a:p>
          <a:p>
            <a:pPr marL="800100" lvl="1" indent="-342900" algn="just">
              <a:lnSpc>
                <a:spcPct val="150000"/>
              </a:lnSpc>
              <a:buFont typeface="Wingdings" panose="05000000000000000000" pitchFamily="2" charset="2"/>
              <a:buChar char=""/>
            </a:pPr>
            <a:r>
              <a:rPr lang="zh-CN" altLang="zh-CN" b="1" kern="0" dirty="0">
                <a:effectLst/>
                <a:latin typeface="宋体" panose="02010600030101010101" pitchFamily="2" charset="-122"/>
                <a:ea typeface="宋体" panose="02010600030101010101" pitchFamily="2" charset="-122"/>
              </a:rPr>
              <a:t>调用</a:t>
            </a:r>
            <a:r>
              <a:rPr lang="en-US" altLang="zh-CN" b="1" kern="0" dirty="0">
                <a:effectLst/>
                <a:latin typeface="宋体" panose="02010600030101010101" pitchFamily="2" charset="-122"/>
                <a:ea typeface="宋体" panose="02010600030101010101" pitchFamily="2" charset="-122"/>
              </a:rPr>
              <a:t>suspend()</a:t>
            </a:r>
            <a:r>
              <a:rPr lang="zh-CN" altLang="zh-CN" b="1" kern="0" dirty="0">
                <a:effectLst/>
                <a:latin typeface="宋体" panose="02010600030101010101" pitchFamily="2" charset="-122"/>
                <a:ea typeface="宋体" panose="02010600030101010101" pitchFamily="2" charset="-122"/>
              </a:rPr>
              <a:t>方法，线程转为阻塞的挂起状态。</a:t>
            </a:r>
            <a:endParaRPr lang="zh-CN" altLang="zh-CN" b="1" kern="100" dirty="0">
              <a:effectLst/>
              <a:latin typeface="宋体" panose="02010600030101010101" pitchFamily="2" charset="-122"/>
              <a:ea typeface="宋体" panose="02010600030101010101" pitchFamily="2" charset="-122"/>
            </a:endParaRPr>
          </a:p>
          <a:p>
            <a:pPr marL="800100" lvl="1" indent="-342900" algn="just">
              <a:lnSpc>
                <a:spcPct val="150000"/>
              </a:lnSpc>
              <a:buFont typeface="Wingdings" panose="05000000000000000000" pitchFamily="2" charset="2"/>
              <a:buChar char=""/>
            </a:pPr>
            <a:r>
              <a:rPr lang="zh-CN" altLang="zh-CN" b="1" kern="0" dirty="0">
                <a:effectLst/>
                <a:latin typeface="宋体" panose="02010600030101010101" pitchFamily="2" charset="-122"/>
                <a:ea typeface="宋体" panose="02010600030101010101" pitchFamily="2" charset="-122"/>
              </a:rPr>
              <a:t>输入</a:t>
            </a:r>
            <a:r>
              <a:rPr lang="en-US" altLang="zh-CN" b="1" kern="0" dirty="0">
                <a:effectLst/>
                <a:latin typeface="宋体" panose="02010600030101010101" pitchFamily="2" charset="-122"/>
                <a:ea typeface="宋体" panose="02010600030101010101" pitchFamily="2" charset="-122"/>
              </a:rPr>
              <a:t>/</a:t>
            </a:r>
            <a:r>
              <a:rPr lang="zh-CN" altLang="zh-CN" b="1" kern="0" dirty="0">
                <a:effectLst/>
                <a:latin typeface="宋体" panose="02010600030101010101" pitchFamily="2" charset="-122"/>
                <a:ea typeface="宋体" panose="02010600030101010101" pitchFamily="2" charset="-122"/>
              </a:rPr>
              <a:t>输出流发生线程阻塞。</a:t>
            </a:r>
            <a:endParaRPr lang="zh-CN" altLang="zh-CN" b="1" kern="100" dirty="0">
              <a:effectLst/>
              <a:latin typeface="宋体" panose="02010600030101010101" pitchFamily="2" charset="-122"/>
              <a:ea typeface="宋体" panose="02010600030101010101" pitchFamily="2" charset="-122"/>
            </a:endParaRPr>
          </a:p>
          <a:p>
            <a:pPr marL="800100" lvl="1" indent="-342900" algn="just">
              <a:lnSpc>
                <a:spcPct val="150000"/>
              </a:lnSpc>
              <a:buFont typeface="Wingdings" panose="05000000000000000000" pitchFamily="2" charset="2"/>
              <a:buChar char=""/>
            </a:pPr>
            <a:r>
              <a:rPr lang="zh-CN" altLang="zh-CN" b="1" kern="0" dirty="0">
                <a:effectLst/>
                <a:latin typeface="宋体" panose="02010600030101010101" pitchFamily="2" charset="-122"/>
                <a:ea typeface="宋体" panose="02010600030101010101" pitchFamily="2" charset="-122"/>
              </a:rPr>
              <a:t>调用</a:t>
            </a:r>
            <a:r>
              <a:rPr lang="en-US" altLang="zh-CN" b="1" kern="0" dirty="0">
                <a:effectLst/>
                <a:latin typeface="宋体" panose="02010600030101010101" pitchFamily="2" charset="-122"/>
                <a:ea typeface="宋体" panose="02010600030101010101" pitchFamily="2" charset="-122"/>
              </a:rPr>
              <a:t>wait()</a:t>
            </a:r>
            <a:r>
              <a:rPr lang="zh-CN" altLang="zh-CN" b="1" kern="0" dirty="0">
                <a:effectLst/>
                <a:latin typeface="宋体" panose="02010600030101010101" pitchFamily="2" charset="-122"/>
                <a:ea typeface="宋体" panose="02010600030101010101" pitchFamily="2" charset="-122"/>
              </a:rPr>
              <a:t>方法，等待一个条件变量。</a:t>
            </a:r>
            <a:endParaRPr lang="en-US" altLang="zh-CN" b="1" kern="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5</a:t>
            </a:r>
            <a:r>
              <a:rPr lang="zh-CN" altLang="zh-CN" sz="1800" b="1" kern="0" dirty="0">
                <a:effectLst/>
                <a:latin typeface="宋体" panose="02010600030101010101" pitchFamily="2" charset="-122"/>
                <a:ea typeface="宋体" panose="02010600030101010101" pitchFamily="2" charset="-122"/>
              </a:rPr>
              <a:t>）死亡状态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线程调用</a:t>
            </a:r>
            <a:r>
              <a:rPr lang="en-US" altLang="zh-CN" sz="1800" b="1" kern="0" dirty="0">
                <a:effectLst/>
                <a:latin typeface="宋体" panose="02010600030101010101" pitchFamily="2" charset="-122"/>
                <a:ea typeface="宋体" panose="02010600030101010101" pitchFamily="2" charset="-122"/>
              </a:rPr>
              <a:t>stop()</a:t>
            </a:r>
            <a:r>
              <a:rPr lang="zh-CN" altLang="zh-CN" sz="1800" b="1" kern="0" dirty="0">
                <a:effectLst/>
                <a:latin typeface="宋体" panose="02010600030101010101" pitchFamily="2" charset="-122"/>
                <a:ea typeface="宋体" panose="02010600030101010101" pitchFamily="2" charset="-122"/>
              </a:rPr>
              <a:t>方法或者</a:t>
            </a:r>
            <a:r>
              <a:rPr lang="en-US" altLang="zh-CN" sz="1800" b="1" kern="0" dirty="0">
                <a:effectLst/>
                <a:latin typeface="宋体" panose="02010600030101010101" pitchFamily="2" charset="-122"/>
                <a:ea typeface="宋体" panose="02010600030101010101" pitchFamily="2" charset="-122"/>
              </a:rPr>
              <a:t>destroy()</a:t>
            </a:r>
            <a:r>
              <a:rPr lang="zh-CN" altLang="zh-CN" sz="1800" b="1" kern="0" dirty="0">
                <a:effectLst/>
                <a:latin typeface="宋体" panose="02010600030101010101" pitchFamily="2" charset="-122"/>
                <a:ea typeface="宋体" panose="02010600030101010101" pitchFamily="2" charset="-122"/>
              </a:rPr>
              <a:t>方法，就进入了死亡状态。此时线程无法继续运行。进入死亡状态主要有两个原因：一是线程执行完成工作，正常结束，即线程的</a:t>
            </a:r>
            <a:r>
              <a:rPr lang="en-US" altLang="zh-CN" sz="1800" b="1" kern="0" dirty="0">
                <a:effectLst/>
                <a:latin typeface="宋体" panose="02010600030101010101" pitchFamily="2" charset="-122"/>
                <a:ea typeface="宋体" panose="02010600030101010101" pitchFamily="2" charset="-122"/>
              </a:rPr>
              <a:t>run()</a:t>
            </a:r>
            <a:r>
              <a:rPr lang="zh-CN" altLang="zh-CN" sz="1800" b="1" kern="0" dirty="0">
                <a:effectLst/>
                <a:latin typeface="宋体" panose="02010600030101010101" pitchFamily="2" charset="-122"/>
                <a:ea typeface="宋体" panose="02010600030101010101" pitchFamily="2" charset="-122"/>
              </a:rPr>
              <a:t>方法执行完成。二是线程被强制停止运行，执行</a:t>
            </a:r>
            <a:r>
              <a:rPr lang="en-US" altLang="zh-CN" sz="1800" b="1" kern="0" dirty="0">
                <a:effectLst/>
                <a:latin typeface="宋体" panose="02010600030101010101" pitchFamily="2" charset="-122"/>
                <a:ea typeface="宋体" panose="02010600030101010101" pitchFamily="2" charset="-122"/>
              </a:rPr>
              <a:t>stop()</a:t>
            </a:r>
            <a:r>
              <a:rPr lang="zh-CN" altLang="zh-CN" sz="1800" b="1" kern="0" dirty="0">
                <a:effectLst/>
                <a:latin typeface="宋体" panose="02010600030101010101" pitchFamily="2" charset="-122"/>
                <a:ea typeface="宋体" panose="02010600030101010101" pitchFamily="2" charset="-122"/>
              </a:rPr>
              <a:t>方法或</a:t>
            </a:r>
            <a:r>
              <a:rPr lang="en-US" altLang="zh-CN" sz="1800" b="1" kern="0" dirty="0">
                <a:effectLst/>
                <a:latin typeface="宋体" panose="02010600030101010101" pitchFamily="2" charset="-122"/>
                <a:ea typeface="宋体" panose="02010600030101010101" pitchFamily="2" charset="-122"/>
              </a:rPr>
              <a:t>destroy()</a:t>
            </a:r>
            <a:r>
              <a:rPr lang="zh-CN" altLang="zh-CN" sz="1800" b="1" kern="0" dirty="0">
                <a:effectLst/>
                <a:latin typeface="宋体" panose="02010600030101010101" pitchFamily="2" charset="-122"/>
                <a:ea typeface="宋体" panose="02010600030101010101" pitchFamily="2" charset="-122"/>
              </a:rPr>
              <a:t>方法的线程被终止运行。线程变为死亡状态，就不能再次启动。死亡状态的线程调用</a:t>
            </a:r>
            <a:r>
              <a:rPr lang="en-US" altLang="zh-CN" sz="1800" b="1" kern="0" dirty="0">
                <a:effectLst/>
                <a:latin typeface="宋体" panose="02010600030101010101" pitchFamily="2" charset="-122"/>
                <a:ea typeface="宋体" panose="02010600030101010101" pitchFamily="2" charset="-122"/>
              </a:rPr>
              <a:t>start()</a:t>
            </a:r>
            <a:r>
              <a:rPr lang="zh-CN" altLang="zh-CN" sz="1800" b="1" kern="0" dirty="0">
                <a:effectLst/>
                <a:latin typeface="宋体" panose="02010600030101010101" pitchFamily="2" charset="-122"/>
                <a:ea typeface="宋体" panose="02010600030101010101" pitchFamily="2" charset="-122"/>
              </a:rPr>
              <a:t>方法，会产生</a:t>
            </a:r>
            <a:r>
              <a:rPr lang="en-US" altLang="zh-CN" sz="1800" b="1" kern="0" dirty="0">
                <a:effectLst/>
                <a:latin typeface="宋体" panose="02010600030101010101" pitchFamily="2" charset="-122"/>
                <a:ea typeface="宋体" panose="02010600030101010101" pitchFamily="2" charset="-122"/>
              </a:rPr>
              <a:t>java.lang.IllegalThreadStateException</a:t>
            </a:r>
            <a:r>
              <a:rPr lang="zh-CN" altLang="zh-CN" sz="1800" b="1" kern="0" dirty="0">
                <a:effectLst/>
                <a:latin typeface="宋体" panose="02010600030101010101" pitchFamily="2" charset="-122"/>
                <a:ea typeface="宋体" panose="02010600030101010101" pitchFamily="2" charset="-122"/>
              </a:rPr>
              <a:t>异常错误。</a:t>
            </a:r>
            <a:endParaRPr lang="zh-CN" altLang="zh-CN" sz="1800" b="1" kern="100" dirty="0">
              <a:effectLst/>
              <a:latin typeface="宋体" panose="02010600030101010101" pitchFamily="2" charset="-122"/>
              <a:ea typeface="宋体" panose="02010600030101010101" pitchFamily="2" charset="-122"/>
            </a:endParaRPr>
          </a:p>
          <a:p>
            <a:pPr lvl="1" algn="just">
              <a:lnSpc>
                <a:spcPct val="150000"/>
              </a:lnSpc>
            </a:pPr>
            <a:endParaRPr lang="zh-CN" altLang="zh-CN"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kern="100" dirty="0">
                <a:effectLst/>
                <a:cs typeface="宋体" panose="02010600030101010101" pitchFamily="2" charset="-122"/>
              </a:rPr>
              <a:t>6.1.3 </a:t>
            </a:r>
            <a:r>
              <a:rPr lang="zh-CN" altLang="zh-CN" kern="100" dirty="0">
                <a:effectLst/>
                <a:cs typeface="宋体" panose="02010600030101010101" pitchFamily="2" charset="-122"/>
              </a:rPr>
              <a:t>线程创建</a:t>
            </a:r>
            <a:endParaRPr lang="zh-CN" altLang="en-US" dirty="0">
              <a:sym typeface="Arial" panose="020B0604020202020204" pitchFamily="34" charset="0"/>
            </a:endParaRPr>
          </a:p>
        </p:txBody>
      </p:sp>
      <p:sp>
        <p:nvSpPr>
          <p:cNvPr id="8" name="内容占位符 57386"/>
          <p:cNvSpPr txBox="1"/>
          <p:nvPr/>
        </p:nvSpPr>
        <p:spPr>
          <a:xfrm>
            <a:off x="791845" y="990600"/>
            <a:ext cx="10595610" cy="550354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effectLst/>
              </a:rPr>
              <a:t>    Java</a:t>
            </a:r>
            <a:r>
              <a:rPr lang="zh-CN" altLang="zh-CN" sz="1800" kern="100" dirty="0">
                <a:effectLst/>
              </a:rPr>
              <a:t>创建线程，最简单的方法是通过继承</a:t>
            </a:r>
            <a:r>
              <a:rPr lang="en-US" altLang="zh-CN" sz="1800" kern="100" dirty="0">
                <a:effectLst/>
              </a:rPr>
              <a:t>Thread</a:t>
            </a:r>
            <a:r>
              <a:rPr lang="zh-CN" altLang="zh-CN" sz="1800" kern="100" dirty="0">
                <a:effectLst/>
              </a:rPr>
              <a:t>线程类来创建线程，创建线程与创建普通的类的对象的操作是一样的。下面是创建启动一个线程的语句： </a:t>
            </a:r>
            <a:endParaRPr lang="zh-CN" altLang="zh-CN" sz="1800" kern="100" dirty="0">
              <a:effectLst/>
            </a:endParaRPr>
          </a:p>
          <a:p>
            <a:pPr algn="just">
              <a:lnSpc>
                <a:spcPct val="150000"/>
              </a:lnSpc>
              <a:buNone/>
            </a:pPr>
            <a:r>
              <a:rPr lang="en-US" altLang="zh-CN" sz="1800" kern="100" dirty="0">
                <a:solidFill>
                  <a:srgbClr val="000000"/>
                </a:solidFill>
                <a:effectLst/>
              </a:rPr>
              <a:t>  </a:t>
            </a:r>
            <a:r>
              <a:rPr lang="zh-CN" altLang="zh-CN" sz="1800" kern="100" dirty="0">
                <a:solidFill>
                  <a:srgbClr val="000000"/>
                </a:solidFill>
                <a:effectLst/>
              </a:rPr>
              <a:t>　</a:t>
            </a:r>
            <a:r>
              <a:rPr lang="en-US" altLang="zh-CN" sz="1800" kern="100" dirty="0">
                <a:solidFill>
                  <a:srgbClr val="000000"/>
                </a:solidFill>
                <a:effectLst/>
              </a:rPr>
              <a:t>Thread thread1=new Thread(); //</a:t>
            </a:r>
            <a:r>
              <a:rPr lang="zh-CN" altLang="zh-CN" sz="1800" kern="100" dirty="0">
                <a:solidFill>
                  <a:srgbClr val="000000"/>
                </a:solidFill>
                <a:effectLst/>
              </a:rPr>
              <a:t>声明一个对象实例，即创建一个线程； </a:t>
            </a:r>
            <a:endParaRPr lang="zh-CN" altLang="zh-CN" sz="1800" kern="100" dirty="0">
              <a:effectLst/>
            </a:endParaRPr>
          </a:p>
          <a:p>
            <a:pPr algn="just">
              <a:lnSpc>
                <a:spcPct val="150000"/>
              </a:lnSpc>
              <a:buNone/>
            </a:pPr>
            <a:r>
              <a:rPr lang="en-US" altLang="zh-CN" sz="1800" kern="100" dirty="0">
                <a:solidFill>
                  <a:srgbClr val="000000"/>
                </a:solidFill>
                <a:effectLst/>
              </a:rPr>
              <a:t>  </a:t>
            </a:r>
            <a:r>
              <a:rPr lang="zh-CN" altLang="zh-CN" sz="1800" kern="100" dirty="0">
                <a:solidFill>
                  <a:srgbClr val="000000"/>
                </a:solidFill>
                <a:effectLst/>
              </a:rPr>
              <a:t>　</a:t>
            </a:r>
            <a:r>
              <a:rPr lang="en-US" altLang="zh-CN" sz="1800" kern="100" dirty="0">
                <a:solidFill>
                  <a:srgbClr val="000000"/>
                </a:solidFill>
                <a:effectLst/>
              </a:rPr>
              <a:t>Thread1.run(); //</a:t>
            </a:r>
            <a:r>
              <a:rPr lang="zh-CN" altLang="zh-CN" sz="1800" kern="100" dirty="0">
                <a:solidFill>
                  <a:srgbClr val="000000"/>
                </a:solidFill>
                <a:effectLst/>
              </a:rPr>
              <a:t>用</a:t>
            </a:r>
            <a:r>
              <a:rPr lang="en-US" altLang="zh-CN" sz="1800" kern="100" dirty="0">
                <a:solidFill>
                  <a:srgbClr val="000000"/>
                </a:solidFill>
                <a:effectLst/>
              </a:rPr>
              <a:t>Thread</a:t>
            </a:r>
            <a:r>
              <a:rPr lang="zh-CN" altLang="zh-CN" sz="1800" kern="100" dirty="0">
                <a:solidFill>
                  <a:srgbClr val="000000"/>
                </a:solidFill>
                <a:effectLst/>
              </a:rPr>
              <a:t>类中的</a:t>
            </a:r>
            <a:r>
              <a:rPr lang="en-US" altLang="zh-CN" sz="1800" kern="100" dirty="0">
                <a:solidFill>
                  <a:srgbClr val="000000"/>
                </a:solidFill>
                <a:effectLst/>
              </a:rPr>
              <a:t>run()</a:t>
            </a:r>
            <a:r>
              <a:rPr lang="zh-CN" altLang="zh-CN" sz="1800" kern="100" dirty="0">
                <a:solidFill>
                  <a:srgbClr val="000000"/>
                </a:solidFill>
                <a:effectLst/>
              </a:rPr>
              <a:t>方法启动线程； </a:t>
            </a:r>
            <a:endParaRPr lang="zh-CN" altLang="zh-CN" sz="1800" kern="100" dirty="0">
              <a:effectLst/>
            </a:endParaRPr>
          </a:p>
          <a:p>
            <a:pPr algn="just">
              <a:lnSpc>
                <a:spcPct val="150000"/>
              </a:lnSpc>
              <a:buNone/>
            </a:pPr>
            <a:r>
              <a:rPr lang="en-US" altLang="zh-CN" sz="1800" kern="100" dirty="0">
                <a:effectLst/>
              </a:rPr>
              <a:t>    </a:t>
            </a:r>
            <a:r>
              <a:rPr lang="zh-CN" altLang="zh-CN" sz="1800" kern="100" dirty="0">
                <a:effectLst/>
              </a:rPr>
              <a:t>从这个例子，我们可以通过</a:t>
            </a:r>
            <a:r>
              <a:rPr lang="en-US" altLang="zh-CN" sz="1800" kern="100" dirty="0">
                <a:effectLst/>
              </a:rPr>
              <a:t>Thread()</a:t>
            </a:r>
            <a:r>
              <a:rPr lang="zh-CN" altLang="zh-CN" sz="1800" kern="100" dirty="0">
                <a:effectLst/>
              </a:rPr>
              <a:t>构造方法创建一个线程，并启动该线程。事实上，启动线程，也就是启动线程的</a:t>
            </a:r>
            <a:r>
              <a:rPr lang="en-US" altLang="zh-CN" sz="1800" kern="100" dirty="0">
                <a:effectLst/>
              </a:rPr>
              <a:t>run()</a:t>
            </a:r>
            <a:r>
              <a:rPr lang="zh-CN" altLang="zh-CN" sz="1800" kern="100" dirty="0">
                <a:effectLst/>
              </a:rPr>
              <a:t>方法，而</a:t>
            </a:r>
            <a:r>
              <a:rPr lang="en-US" altLang="zh-CN" sz="1800" kern="100" dirty="0">
                <a:effectLst/>
              </a:rPr>
              <a:t>Thread</a:t>
            </a:r>
            <a:r>
              <a:rPr lang="zh-CN" altLang="zh-CN" sz="1800" kern="100" dirty="0">
                <a:effectLst/>
              </a:rPr>
              <a:t>类中的</a:t>
            </a:r>
            <a:r>
              <a:rPr lang="en-US" altLang="zh-CN" sz="1800" kern="100" dirty="0">
                <a:effectLst/>
              </a:rPr>
              <a:t>run()</a:t>
            </a:r>
            <a:r>
              <a:rPr lang="zh-CN" altLang="zh-CN" sz="1800" kern="100" dirty="0">
                <a:effectLst/>
              </a:rPr>
              <a:t>方法没有具体内容，所以这个线程没有任何操作。要实现线程的预定功能，必须自己定义</a:t>
            </a:r>
            <a:r>
              <a:rPr lang="en-US" altLang="zh-CN" sz="1800" kern="100" dirty="0">
                <a:effectLst/>
              </a:rPr>
              <a:t>run()</a:t>
            </a:r>
            <a:r>
              <a:rPr lang="zh-CN" altLang="zh-CN" sz="1800" kern="100" dirty="0">
                <a:effectLst/>
              </a:rPr>
              <a:t>方法。</a:t>
            </a:r>
            <a:r>
              <a:rPr lang="en-US" altLang="zh-CN" sz="1800" kern="100" dirty="0">
                <a:effectLst/>
              </a:rPr>
              <a:t>Java</a:t>
            </a:r>
            <a:r>
              <a:rPr lang="zh-CN" altLang="zh-CN" sz="1800" kern="100" dirty="0">
                <a:effectLst/>
              </a:rPr>
              <a:t>中通常有两种方式定义</a:t>
            </a:r>
            <a:r>
              <a:rPr lang="en-US" altLang="zh-CN" sz="1800" kern="100" dirty="0">
                <a:effectLst/>
              </a:rPr>
              <a:t>run()</a:t>
            </a:r>
            <a:r>
              <a:rPr lang="zh-CN" altLang="zh-CN" sz="1800" kern="100" dirty="0">
                <a:effectLst/>
              </a:rPr>
              <a:t>方法： </a:t>
            </a:r>
            <a:endParaRPr lang="zh-CN" altLang="zh-CN" sz="1800" kern="100" dirty="0">
              <a:effectLst/>
            </a:endParaRPr>
          </a:p>
          <a:p>
            <a:pPr algn="just">
              <a:lnSpc>
                <a:spcPct val="150000"/>
              </a:lnSpc>
              <a:buNone/>
            </a:pPr>
            <a:r>
              <a:rPr lang="en-US" altLang="zh-CN" sz="1800" kern="100" dirty="0">
                <a:effectLst/>
              </a:rPr>
              <a:t>   </a:t>
            </a:r>
            <a:r>
              <a:rPr lang="zh-CN" altLang="zh-CN" sz="1800" kern="100" dirty="0">
                <a:effectLst/>
              </a:rPr>
              <a:t>（</a:t>
            </a:r>
            <a:r>
              <a:rPr lang="en-US" altLang="zh-CN" sz="1800" kern="100" dirty="0">
                <a:effectLst/>
              </a:rPr>
              <a:t>1</a:t>
            </a:r>
            <a:r>
              <a:rPr lang="zh-CN" altLang="zh-CN" sz="1800" kern="100" dirty="0">
                <a:effectLst/>
              </a:rPr>
              <a:t>）继承</a:t>
            </a:r>
            <a:r>
              <a:rPr lang="en-US" altLang="zh-CN" sz="1800" kern="100" dirty="0">
                <a:effectLst/>
              </a:rPr>
              <a:t>Thread</a:t>
            </a:r>
            <a:r>
              <a:rPr lang="zh-CN" altLang="zh-CN" sz="1800" kern="100" dirty="0">
                <a:effectLst/>
              </a:rPr>
              <a:t>类：定义一个继承</a:t>
            </a:r>
            <a:r>
              <a:rPr lang="en-US" altLang="zh-CN" sz="1800" kern="100" dirty="0">
                <a:effectLst/>
              </a:rPr>
              <a:t>Thread</a:t>
            </a:r>
            <a:r>
              <a:rPr lang="zh-CN" altLang="zh-CN" sz="1800" kern="100" dirty="0">
                <a:effectLst/>
              </a:rPr>
              <a:t>类的子类，在子类中对</a:t>
            </a:r>
            <a:r>
              <a:rPr lang="en-US" altLang="zh-CN" sz="1800" kern="100" dirty="0">
                <a:effectLst/>
              </a:rPr>
              <a:t>run()</a:t>
            </a:r>
            <a:r>
              <a:rPr lang="zh-CN" altLang="zh-CN" sz="1800" kern="100" dirty="0">
                <a:effectLst/>
              </a:rPr>
              <a:t>方法进行重新定义。子类的实例对象即为一个线程对象，重写该子类的</a:t>
            </a:r>
            <a:r>
              <a:rPr lang="en-US" altLang="zh-CN" sz="1800" kern="100" dirty="0">
                <a:effectLst/>
              </a:rPr>
              <a:t>run()</a:t>
            </a:r>
            <a:r>
              <a:rPr lang="zh-CN" altLang="zh-CN" sz="1800" kern="100" dirty="0">
                <a:effectLst/>
              </a:rPr>
              <a:t>方法，启动线程就运行</a:t>
            </a:r>
            <a:r>
              <a:rPr lang="en-US" altLang="zh-CN" sz="1800" kern="100" dirty="0">
                <a:effectLst/>
              </a:rPr>
              <a:t>run()</a:t>
            </a:r>
            <a:r>
              <a:rPr lang="zh-CN" altLang="zh-CN" sz="1800" kern="100" dirty="0">
                <a:effectLst/>
              </a:rPr>
              <a:t>方法的程序语句。 </a:t>
            </a:r>
            <a:endParaRPr lang="zh-CN" altLang="zh-CN" sz="1800" kern="100" dirty="0">
              <a:effectLst/>
            </a:endParaRPr>
          </a:p>
          <a:p>
            <a:pPr algn="just">
              <a:lnSpc>
                <a:spcPct val="150000"/>
              </a:lnSpc>
              <a:buNone/>
            </a:pPr>
            <a:r>
              <a:rPr lang="en-US" altLang="zh-CN" sz="1800" kern="100" dirty="0">
                <a:effectLst/>
              </a:rPr>
              <a:t>   </a:t>
            </a:r>
            <a:r>
              <a:rPr lang="zh-CN" altLang="zh-CN" sz="1800" kern="100" dirty="0">
                <a:effectLst/>
              </a:rPr>
              <a:t>（</a:t>
            </a:r>
            <a:r>
              <a:rPr lang="en-US" altLang="zh-CN" sz="1800" kern="100" dirty="0">
                <a:effectLst/>
              </a:rPr>
              <a:t>2</a:t>
            </a:r>
            <a:r>
              <a:rPr lang="zh-CN" altLang="zh-CN" sz="1800" kern="100" dirty="0">
                <a:effectLst/>
              </a:rPr>
              <a:t>）实现</a:t>
            </a:r>
            <a:r>
              <a:rPr lang="en-US" altLang="zh-CN" sz="1800" kern="100" dirty="0">
                <a:effectLst/>
              </a:rPr>
              <a:t>Runnable</a:t>
            </a:r>
            <a:r>
              <a:rPr lang="zh-CN" altLang="zh-CN" sz="1800" kern="100" dirty="0">
                <a:effectLst/>
              </a:rPr>
              <a:t>接口：</a:t>
            </a:r>
            <a:r>
              <a:rPr lang="en-US" altLang="zh-CN" sz="1800" kern="100" dirty="0">
                <a:effectLst/>
              </a:rPr>
              <a:t>Runnable</a:t>
            </a:r>
            <a:r>
              <a:rPr lang="zh-CN" altLang="zh-CN" sz="1800" kern="100" dirty="0">
                <a:effectLst/>
              </a:rPr>
              <a:t>接口有一个抽象方法</a:t>
            </a:r>
            <a:r>
              <a:rPr lang="en-US" altLang="zh-CN" sz="1800" kern="100" dirty="0">
                <a:effectLst/>
              </a:rPr>
              <a:t>run()</a:t>
            </a:r>
            <a:r>
              <a:rPr lang="zh-CN" altLang="zh-CN" sz="1800" kern="100" dirty="0">
                <a:effectLst/>
              </a:rPr>
              <a:t>。定义一个实现</a:t>
            </a:r>
            <a:r>
              <a:rPr lang="en-US" altLang="zh-CN" sz="1800" kern="100" dirty="0">
                <a:effectLst/>
              </a:rPr>
              <a:t>Runnable</a:t>
            </a:r>
            <a:r>
              <a:rPr lang="zh-CN" altLang="zh-CN" sz="1800" kern="100" dirty="0">
                <a:effectLst/>
              </a:rPr>
              <a:t>接口的类，即在这个</a:t>
            </a:r>
            <a:r>
              <a:rPr lang="en-US" altLang="zh-CN" sz="1800" kern="100" dirty="0">
                <a:effectLst/>
              </a:rPr>
              <a:t>run()</a:t>
            </a:r>
            <a:r>
              <a:rPr lang="zh-CN" altLang="zh-CN" sz="1800" kern="100" dirty="0">
                <a:effectLst/>
              </a:rPr>
              <a:t>方法中编写线程程序。启动线程就运行</a:t>
            </a:r>
            <a:r>
              <a:rPr lang="en-US" altLang="zh-CN" sz="1800" kern="100" dirty="0">
                <a:effectLst/>
              </a:rPr>
              <a:t>run()</a:t>
            </a:r>
            <a:r>
              <a:rPr lang="zh-CN" altLang="zh-CN" sz="1800" kern="100" dirty="0">
                <a:effectLst/>
              </a:rPr>
              <a:t>方法的程序语句，</a:t>
            </a:r>
            <a:r>
              <a:rPr lang="en-US" altLang="zh-CN" sz="1800" kern="100" dirty="0">
                <a:effectLst/>
              </a:rPr>
              <a:t>run( )</a:t>
            </a:r>
            <a:r>
              <a:rPr lang="zh-CN" altLang="zh-CN" sz="1800" kern="100" dirty="0">
                <a:effectLst/>
              </a:rPr>
              <a:t>方法不需要在程序中调用。</a:t>
            </a:r>
            <a:endParaRPr lang="zh-CN" altLang="zh-CN" sz="1800" kern="100" dirty="0">
              <a:effectLst/>
            </a:endParaRPr>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33546" y="543594"/>
            <a:ext cx="11124908" cy="5770811"/>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这两种途径都使用了</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类及其方法，在实现具体的线程操作中都要在</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方法中编写程序。</a:t>
            </a:r>
            <a:endParaRPr lang="en-US"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线程创建后处于新建状态，运行线程执行</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方法，这是通过调用线程的</a:t>
            </a:r>
            <a:r>
              <a:rPr lang="en-US" altLang="zh-CN" sz="1800" b="1" kern="100" dirty="0">
                <a:effectLst/>
                <a:latin typeface="宋体" panose="02010600030101010101" pitchFamily="2" charset="-122"/>
                <a:ea typeface="宋体" panose="02010600030101010101" pitchFamily="2" charset="-122"/>
              </a:rPr>
              <a:t>start()</a:t>
            </a:r>
            <a:r>
              <a:rPr lang="zh-CN" altLang="zh-CN" sz="1800" b="1" kern="100" dirty="0">
                <a:effectLst/>
                <a:latin typeface="宋体" panose="02010600030101010101" pitchFamily="2" charset="-122"/>
                <a:ea typeface="宋体" panose="02010600030101010101" pitchFamily="2" charset="-122"/>
              </a:rPr>
              <a:t>方法来实现的。</a:t>
            </a:r>
            <a:endParaRPr lang="zh-CN" altLang="zh-CN" sz="1800" b="1" kern="100" dirty="0">
              <a:effectLst/>
              <a:latin typeface="宋体" panose="02010600030101010101" pitchFamily="2" charset="-122"/>
              <a:ea typeface="宋体" panose="02010600030101010101" pitchFamily="2" charset="-122"/>
            </a:endParaRPr>
          </a:p>
          <a:p>
            <a:pPr indent="267970" algn="just">
              <a:lnSpc>
                <a:spcPct val="150000"/>
              </a:lnSpc>
            </a:pP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类创建线程</a:t>
            </a:r>
            <a:endParaRPr lang="en-US" altLang="zh-CN" sz="1800" b="1" kern="100" dirty="0">
              <a:effectLst/>
              <a:latin typeface="宋体" panose="02010600030101010101" pitchFamily="2" charset="-122"/>
              <a:ea typeface="宋体" panose="02010600030101010101" pitchFamily="2" charset="-122"/>
            </a:endParaRPr>
          </a:p>
          <a:p>
            <a:pPr indent="26797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 定义继承</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类的子类</a:t>
            </a:r>
            <a:endParaRPr lang="zh-CN" altLang="zh-CN" sz="1800" b="1" kern="100" dirty="0">
              <a:effectLst/>
              <a:latin typeface="宋体" panose="02010600030101010101" pitchFamily="2" charset="-122"/>
              <a:ea typeface="宋体" panose="02010600030101010101" pitchFamily="2" charset="-122"/>
            </a:endParaRPr>
          </a:p>
          <a:p>
            <a:pPr lvl="2" indent="1270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public class MyThread extends Thread{</a:t>
            </a:r>
            <a:endParaRPr lang="zh-CN" altLang="zh-CN" b="1" kern="100" dirty="0">
              <a:effectLst/>
              <a:latin typeface="宋体" panose="02010600030101010101" pitchFamily="2" charset="-122"/>
              <a:ea typeface="宋体" panose="02010600030101010101" pitchFamily="2" charset="-122"/>
            </a:endParaRPr>
          </a:p>
          <a:p>
            <a:pPr lvl="2" indent="1270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public void run() {…}</a:t>
            </a:r>
            <a:endParaRPr lang="zh-CN" altLang="zh-CN" b="1" kern="100" dirty="0">
              <a:effectLst/>
              <a:latin typeface="宋体" panose="02010600030101010101" pitchFamily="2" charset="-122"/>
              <a:ea typeface="宋体" panose="02010600030101010101" pitchFamily="2" charset="-122"/>
            </a:endParaRPr>
          </a:p>
          <a:p>
            <a:pPr lvl="2" indent="1270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a:t>
            </a:r>
            <a:endParaRPr lang="zh-CN" altLang="zh-CN"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b="1" kern="100" dirty="0">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在</a:t>
            </a:r>
            <a:r>
              <a:rPr lang="en-US" altLang="zh-CN" sz="1800" b="1" kern="100" dirty="0">
                <a:effectLst/>
                <a:latin typeface="宋体" panose="02010600030101010101" pitchFamily="2" charset="-122"/>
                <a:ea typeface="宋体" panose="02010600030101010101" pitchFamily="2" charset="-122"/>
              </a:rPr>
              <a:t>MyThread </a:t>
            </a:r>
            <a:r>
              <a:rPr lang="zh-CN" altLang="zh-CN" sz="1800" b="1" kern="100" dirty="0">
                <a:effectLst/>
                <a:latin typeface="宋体" panose="02010600030101010101" pitchFamily="2" charset="-122"/>
                <a:ea typeface="宋体" panose="02010600030101010101" pitchFamily="2" charset="-122"/>
              </a:rPr>
              <a:t>类中继承了</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类，根据线程执行的任务重写</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）实例化</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子类</a:t>
            </a:r>
            <a:endParaRPr lang="zh-CN" altLang="zh-CN" sz="1800" b="1" kern="100" dirty="0">
              <a:effectLst/>
              <a:latin typeface="宋体" panose="02010600030101010101" pitchFamily="2" charset="-122"/>
              <a:ea typeface="宋体" panose="02010600030101010101" pitchFamily="2" charset="-122"/>
            </a:endParaRPr>
          </a:p>
          <a:p>
            <a:pPr lvl="1" indent="127000" algn="just">
              <a:lnSpc>
                <a:spcPct val="150000"/>
              </a:lnSpc>
            </a:pPr>
            <a:r>
              <a:rPr lang="en-US" altLang="zh-CN" b="1" kern="100" dirty="0">
                <a:effectLst/>
                <a:latin typeface="宋体" panose="02010600030101010101" pitchFamily="2" charset="-122"/>
                <a:ea typeface="宋体" panose="02010600030101010101" pitchFamily="2" charset="-122"/>
              </a:rPr>
              <a:t> MyThread</a:t>
            </a:r>
            <a:r>
              <a:rPr lang="zh-CN" altLang="zh-CN" b="1" kern="100" dirty="0">
                <a:effectLst/>
                <a:latin typeface="宋体" panose="02010600030101010101" pitchFamily="2" charset="-122"/>
                <a:ea typeface="宋体" panose="02010600030101010101" pitchFamily="2" charset="-122"/>
              </a:rPr>
              <a:t>类实例化就是通过调用子类的构造函数建立一个线程对象。</a:t>
            </a:r>
            <a:endParaRPr lang="zh-CN" altLang="zh-CN" b="1" kern="100" dirty="0">
              <a:effectLst/>
              <a:latin typeface="宋体" panose="02010600030101010101" pitchFamily="2" charset="-122"/>
              <a:ea typeface="宋体" panose="02010600030101010101" pitchFamily="2" charset="-122"/>
            </a:endParaRPr>
          </a:p>
          <a:p>
            <a:pPr lvl="1" indent="127000" algn="just">
              <a:lnSpc>
                <a:spcPct val="150000"/>
              </a:lnSpc>
            </a:pPr>
            <a:r>
              <a:rPr lang="en-US" altLang="zh-CN" b="1" kern="100" dirty="0">
                <a:effectLst/>
                <a:latin typeface="宋体" panose="02010600030101010101" pitchFamily="2" charset="-122"/>
                <a:ea typeface="宋体" panose="02010600030101010101" pitchFamily="2" charset="-122"/>
              </a:rPr>
              <a:t> </a:t>
            </a:r>
            <a:r>
              <a:rPr lang="zh-CN" altLang="zh-CN" b="1" kern="100" dirty="0">
                <a:effectLst/>
                <a:latin typeface="宋体" panose="02010600030101010101" pitchFamily="2" charset="-122"/>
                <a:ea typeface="宋体" panose="02010600030101010101" pitchFamily="2" charset="-122"/>
              </a:rPr>
              <a:t>例如：</a:t>
            </a:r>
            <a:r>
              <a:rPr lang="en-US" altLang="zh-CN" b="1" kern="100" dirty="0">
                <a:effectLst/>
                <a:latin typeface="宋体" panose="02010600030101010101" pitchFamily="2" charset="-122"/>
                <a:ea typeface="宋体" panose="02010600030101010101" pitchFamily="2" charset="-122"/>
              </a:rPr>
              <a:t>MyThread  testThread=new MyThread( )</a:t>
            </a:r>
            <a:endParaRPr lang="zh-CN" altLang="zh-CN" b="1" kern="100" dirty="0">
              <a:effectLst/>
              <a:latin typeface="宋体" panose="02010600030101010101" pitchFamily="2" charset="-122"/>
              <a:ea typeface="宋体" panose="02010600030101010101" pitchFamily="2" charset="-122"/>
            </a:endParaRPr>
          </a:p>
          <a:p>
            <a:pPr indent="127000" algn="just">
              <a:lnSpc>
                <a:spcPct val="150000"/>
              </a:lnSpc>
            </a:pPr>
            <a:r>
              <a:rPr lang="zh-CN" altLang="zh-CN" b="1" kern="100" dirty="0">
                <a:effectLst/>
                <a:latin typeface="宋体" panose="02010600030101010101" pitchFamily="2" charset="-122"/>
                <a:ea typeface="宋体" panose="02010600030101010101" pitchFamily="2" charset="-122"/>
              </a:rPr>
              <a:t>（</a:t>
            </a:r>
            <a:r>
              <a:rPr lang="en-US" altLang="zh-CN" b="1" kern="100" dirty="0">
                <a:effectLst/>
                <a:latin typeface="宋体" panose="02010600030101010101" pitchFamily="2" charset="-122"/>
                <a:ea typeface="宋体" panose="02010600030101010101" pitchFamily="2" charset="-122"/>
              </a:rPr>
              <a:t>3</a:t>
            </a:r>
            <a:r>
              <a:rPr lang="zh-CN" altLang="zh-CN" b="1" kern="100" dirty="0">
                <a:effectLst/>
                <a:latin typeface="宋体" panose="02010600030101010101" pitchFamily="2" charset="-122"/>
                <a:ea typeface="宋体" panose="02010600030101010101" pitchFamily="2" charset="-122"/>
              </a:rPr>
              <a:t>）</a:t>
            </a:r>
            <a:r>
              <a:rPr lang="en-US" altLang="zh-CN" b="1" kern="100" dirty="0">
                <a:effectLst/>
                <a:latin typeface="宋体" panose="02010600030101010101" pitchFamily="2" charset="-122"/>
                <a:ea typeface="宋体" panose="02010600030101010101" pitchFamily="2" charset="-122"/>
              </a:rPr>
              <a:t> Thread</a:t>
            </a:r>
            <a:r>
              <a:rPr lang="zh-CN" altLang="zh-CN" b="1" kern="100" dirty="0">
                <a:effectLst/>
                <a:latin typeface="宋体" panose="02010600030101010101" pitchFamily="2" charset="-122"/>
                <a:ea typeface="宋体" panose="02010600030101010101" pitchFamily="2" charset="-122"/>
              </a:rPr>
              <a:t>类的方法</a:t>
            </a:r>
            <a:endParaRPr lang="zh-CN" altLang="zh-CN"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b="1" kern="100" dirty="0">
                <a:latin typeface="宋体" panose="02010600030101010101" pitchFamily="2" charset="-122"/>
                <a:ea typeface="宋体" panose="02010600030101010101" pitchFamily="2" charset="-122"/>
              </a:rPr>
              <a:t>      </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类的构造方法见表</a:t>
            </a:r>
            <a:r>
              <a:rPr lang="en-US" altLang="zh-CN" sz="1800" b="1" kern="100" dirty="0">
                <a:effectLst/>
                <a:latin typeface="宋体" panose="02010600030101010101" pitchFamily="2" charset="-122"/>
                <a:ea typeface="宋体" panose="02010600030101010101" pitchFamily="2" charset="-122"/>
              </a:rPr>
              <a:t>6-1</a:t>
            </a:r>
            <a:r>
              <a:rPr lang="zh-CN" altLang="zh-CN" sz="1800" b="1" kern="100" dirty="0">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1181229" y="2029055"/>
          <a:ext cx="9829542" cy="3581148"/>
        </p:xfrm>
        <a:graphic>
          <a:graphicData uri="http://schemas.openxmlformats.org/drawingml/2006/table">
            <a:tbl>
              <a:tblPr firstRow="1" firstCol="1" bandRow="1">
                <a:tableStyleId>{5C22544A-7EE6-4342-B048-85BDC9FD1C3A}</a:tableStyleId>
              </a:tblPr>
              <a:tblGrid>
                <a:gridCol w="4914771"/>
                <a:gridCol w="4914771"/>
              </a:tblGrid>
              <a:tr h="596857">
                <a:tc>
                  <a:txBody>
                    <a:bodyPr/>
                    <a:lstStyle/>
                    <a:p>
                      <a:pPr algn="ctr"/>
                      <a:r>
                        <a:rPr lang="en-US" sz="2000" kern="100" dirty="0">
                          <a:effectLst/>
                          <a:latin typeface="宋体" panose="02010600030101010101" pitchFamily="2" charset="-122"/>
                          <a:ea typeface="宋体" panose="02010600030101010101" pitchFamily="2" charset="-122"/>
                        </a:rPr>
                        <a:t>Thread()</a:t>
                      </a:r>
                      <a:endParaRPr lang="zh-CN" sz="2000" kern="100" dirty="0">
                        <a:effectLst/>
                        <a:latin typeface="宋体" panose="02010600030101010101" pitchFamily="2" charset="-122"/>
                        <a:ea typeface="宋体" panose="02010600030101010101" pitchFamily="2" charset="-122"/>
                      </a:endParaRPr>
                    </a:p>
                  </a:txBody>
                  <a:tcPr marL="68580" marR="68580" marT="0" marB="0"/>
                </a:tc>
                <a:tc>
                  <a:txBody>
                    <a:bodyPr/>
                    <a:lstStyle/>
                    <a:p>
                      <a:pPr algn="ctr"/>
                      <a:r>
                        <a:rPr lang="zh-CN" sz="2000" kern="100">
                          <a:effectLst/>
                          <a:latin typeface="宋体" panose="02010600030101010101" pitchFamily="2" charset="-122"/>
                          <a:ea typeface="宋体" panose="02010600030101010101" pitchFamily="2" charset="-122"/>
                        </a:rPr>
                        <a:t>建立线程对象</a:t>
                      </a:r>
                      <a:endParaRPr lang="zh-CN" sz="2000" kern="100">
                        <a:effectLst/>
                        <a:latin typeface="宋体" panose="02010600030101010101" pitchFamily="2" charset="-122"/>
                        <a:ea typeface="宋体" panose="02010600030101010101" pitchFamily="2" charset="-122"/>
                      </a:endParaRPr>
                    </a:p>
                  </a:txBody>
                  <a:tcPr marL="68580" marR="68580" marT="0" marB="0"/>
                </a:tc>
              </a:tr>
              <a:tr h="596857">
                <a:tc>
                  <a:txBody>
                    <a:bodyPr/>
                    <a:lstStyle/>
                    <a:p>
                      <a:pPr algn="ctr"/>
                      <a:r>
                        <a:rPr lang="en-US" sz="2000" kern="100">
                          <a:effectLst/>
                          <a:latin typeface="宋体" panose="02010600030101010101" pitchFamily="2" charset="-122"/>
                          <a:ea typeface="宋体" panose="02010600030101010101" pitchFamily="2" charset="-122"/>
                        </a:rPr>
                        <a:t>Thread(String name)</a:t>
                      </a:r>
                      <a:endParaRPr lang="zh-CN" sz="2000" kern="100">
                        <a:effectLst/>
                        <a:latin typeface="宋体" panose="02010600030101010101" pitchFamily="2" charset="-122"/>
                        <a:ea typeface="宋体" panose="02010600030101010101" pitchFamily="2" charset="-122"/>
                      </a:endParaRPr>
                    </a:p>
                  </a:txBody>
                  <a:tcPr marL="68580" marR="68580" marT="0" marB="0"/>
                </a:tc>
                <a:tc>
                  <a:txBody>
                    <a:bodyPr/>
                    <a:lstStyle/>
                    <a:p>
                      <a:pPr algn="ctr"/>
                      <a:r>
                        <a:rPr lang="zh-CN" sz="2000" kern="100" dirty="0">
                          <a:effectLst/>
                          <a:latin typeface="宋体" panose="02010600030101010101" pitchFamily="2" charset="-122"/>
                          <a:ea typeface="宋体" panose="02010600030101010101" pitchFamily="2" charset="-122"/>
                        </a:rPr>
                        <a:t>建立线程对象，参数</a:t>
                      </a:r>
                      <a:r>
                        <a:rPr lang="en-US" sz="2000" kern="100" dirty="0">
                          <a:effectLst/>
                          <a:latin typeface="宋体" panose="02010600030101010101" pitchFamily="2" charset="-122"/>
                          <a:ea typeface="宋体" panose="02010600030101010101" pitchFamily="2" charset="-122"/>
                        </a:rPr>
                        <a:t>name</a:t>
                      </a:r>
                      <a:r>
                        <a:rPr lang="zh-CN" sz="2000" kern="100" dirty="0">
                          <a:effectLst/>
                          <a:latin typeface="宋体" panose="02010600030101010101" pitchFamily="2" charset="-122"/>
                          <a:ea typeface="宋体" panose="02010600030101010101" pitchFamily="2" charset="-122"/>
                        </a:rPr>
                        <a:t>是线程的名字</a:t>
                      </a:r>
                      <a:endParaRPr lang="zh-CN" sz="2000" kern="100" dirty="0">
                        <a:effectLst/>
                        <a:latin typeface="宋体" panose="02010600030101010101" pitchFamily="2" charset="-122"/>
                        <a:ea typeface="宋体" panose="02010600030101010101" pitchFamily="2" charset="-122"/>
                      </a:endParaRPr>
                    </a:p>
                  </a:txBody>
                  <a:tcPr marL="68580" marR="68580" marT="0" marB="0"/>
                </a:tc>
              </a:tr>
              <a:tr h="1193717">
                <a:tc>
                  <a:txBody>
                    <a:bodyPr/>
                    <a:lstStyle/>
                    <a:p>
                      <a:pPr algn="ctr"/>
                      <a:r>
                        <a:rPr lang="en-US" sz="2000" kern="100" dirty="0">
                          <a:effectLst/>
                          <a:latin typeface="宋体" panose="02010600030101010101" pitchFamily="2" charset="-122"/>
                          <a:ea typeface="宋体" panose="02010600030101010101" pitchFamily="2" charset="-122"/>
                        </a:rPr>
                        <a:t>Thread(Runnable target)</a:t>
                      </a:r>
                      <a:endParaRPr lang="zh-CN" sz="2000" kern="100" dirty="0">
                        <a:effectLst/>
                        <a:latin typeface="宋体" panose="02010600030101010101" pitchFamily="2" charset="-122"/>
                        <a:ea typeface="宋体" panose="02010600030101010101" pitchFamily="2" charset="-122"/>
                      </a:endParaRPr>
                    </a:p>
                  </a:txBody>
                  <a:tcPr marL="68580" marR="68580" marT="0" marB="0"/>
                </a:tc>
                <a:tc>
                  <a:txBody>
                    <a:bodyPr/>
                    <a:lstStyle/>
                    <a:p>
                      <a:pPr algn="ctr"/>
                      <a:r>
                        <a:rPr lang="zh-CN" sz="2000" kern="100">
                          <a:effectLst/>
                          <a:latin typeface="宋体" panose="02010600030101010101" pitchFamily="2" charset="-122"/>
                          <a:ea typeface="宋体" panose="02010600030101010101" pitchFamily="2" charset="-122"/>
                        </a:rPr>
                        <a:t>建立线程对象，并为其指定一个实现</a:t>
                      </a:r>
                      <a:r>
                        <a:rPr lang="en-US" sz="2000" kern="100">
                          <a:effectLst/>
                          <a:latin typeface="宋体" panose="02010600030101010101" pitchFamily="2" charset="-122"/>
                          <a:ea typeface="宋体" panose="02010600030101010101" pitchFamily="2" charset="-122"/>
                        </a:rPr>
                        <a:t>Runnable</a:t>
                      </a:r>
                      <a:r>
                        <a:rPr lang="zh-CN" sz="2000" kern="100">
                          <a:effectLst/>
                          <a:latin typeface="宋体" panose="02010600030101010101" pitchFamily="2" charset="-122"/>
                          <a:ea typeface="宋体" panose="02010600030101010101" pitchFamily="2" charset="-122"/>
                        </a:rPr>
                        <a:t>接口的对象。</a:t>
                      </a:r>
                      <a:endParaRPr lang="zh-CN" sz="2000" kern="100">
                        <a:effectLst/>
                        <a:latin typeface="宋体" panose="02010600030101010101" pitchFamily="2" charset="-122"/>
                        <a:ea typeface="宋体" panose="02010600030101010101" pitchFamily="2" charset="-122"/>
                      </a:endParaRPr>
                    </a:p>
                  </a:txBody>
                  <a:tcPr marL="68580" marR="68580" marT="0" marB="0"/>
                </a:tc>
              </a:tr>
              <a:tr h="1193717">
                <a:tc>
                  <a:txBody>
                    <a:bodyPr/>
                    <a:lstStyle/>
                    <a:p>
                      <a:pPr algn="ctr"/>
                      <a:r>
                        <a:rPr lang="en-US" sz="2000" kern="100" dirty="0">
                          <a:effectLst/>
                          <a:latin typeface="宋体" panose="02010600030101010101" pitchFamily="2" charset="-122"/>
                          <a:ea typeface="宋体" panose="02010600030101010101" pitchFamily="2" charset="-122"/>
                        </a:rPr>
                        <a:t>Thread(Runnable target, String name)</a:t>
                      </a:r>
                      <a:endParaRPr lang="zh-CN" sz="2000" kern="100" dirty="0">
                        <a:effectLst/>
                        <a:latin typeface="宋体" panose="02010600030101010101" pitchFamily="2" charset="-122"/>
                        <a:ea typeface="宋体" panose="02010600030101010101" pitchFamily="2" charset="-122"/>
                      </a:endParaRPr>
                    </a:p>
                  </a:txBody>
                  <a:tcPr marL="68580" marR="68580" marT="0" marB="0"/>
                </a:tc>
                <a:tc>
                  <a:txBody>
                    <a:bodyPr/>
                    <a:lstStyle/>
                    <a:p>
                      <a:pPr algn="ctr"/>
                      <a:r>
                        <a:rPr lang="zh-CN" sz="2000" kern="100" dirty="0">
                          <a:effectLst/>
                          <a:latin typeface="宋体" panose="02010600030101010101" pitchFamily="2" charset="-122"/>
                          <a:ea typeface="宋体" panose="02010600030101010101" pitchFamily="2" charset="-122"/>
                        </a:rPr>
                        <a:t>建立线程对象，并为其指定一个实现</a:t>
                      </a:r>
                      <a:r>
                        <a:rPr lang="en-US" sz="2000" kern="100" dirty="0">
                          <a:effectLst/>
                          <a:latin typeface="宋体" panose="02010600030101010101" pitchFamily="2" charset="-122"/>
                          <a:ea typeface="宋体" panose="02010600030101010101" pitchFamily="2" charset="-122"/>
                        </a:rPr>
                        <a:t>Runnable</a:t>
                      </a:r>
                      <a:r>
                        <a:rPr lang="zh-CN" sz="2000" kern="100" dirty="0">
                          <a:effectLst/>
                          <a:latin typeface="宋体" panose="02010600030101010101" pitchFamily="2" charset="-122"/>
                          <a:ea typeface="宋体" panose="02010600030101010101" pitchFamily="2" charset="-122"/>
                        </a:rPr>
                        <a:t>接口的对象和字符串名称。</a:t>
                      </a:r>
                      <a:endParaRPr lang="zh-CN" sz="2000" kern="100" dirty="0">
                        <a:effectLst/>
                        <a:latin typeface="宋体" panose="02010600030101010101" pitchFamily="2" charset="-122"/>
                        <a:ea typeface="宋体" panose="02010600030101010101" pitchFamily="2" charset="-122"/>
                      </a:endParaRPr>
                    </a:p>
                  </a:txBody>
                  <a:tcPr marL="68580" marR="68580" marT="0" marB="0"/>
                </a:tc>
              </a:tr>
            </a:tbl>
          </a:graphicData>
        </a:graphic>
      </p:graphicFrame>
      <p:sp>
        <p:nvSpPr>
          <p:cNvPr id="6" name="文本框 5"/>
          <p:cNvSpPr txBox="1"/>
          <p:nvPr/>
        </p:nvSpPr>
        <p:spPr>
          <a:xfrm>
            <a:off x="4267248" y="1247797"/>
            <a:ext cx="3657504" cy="400110"/>
          </a:xfrm>
          <a:prstGeom prst="rect">
            <a:avLst/>
          </a:prstGeom>
          <a:noFill/>
        </p:spPr>
        <p:txBody>
          <a:bodyPr wrap="square" rtlCol="0">
            <a:spAutoFit/>
          </a:bodyPr>
          <a:lstStyle/>
          <a:p>
            <a:r>
              <a:rPr lang="zh-CN" altLang="zh-CN" sz="2000" kern="100" dirty="0">
                <a:effectLst/>
                <a:latin typeface="宋体" panose="02010600030101010101" pitchFamily="2" charset="-122"/>
                <a:ea typeface="宋体" panose="02010600030101010101" pitchFamily="2" charset="-122"/>
              </a:rPr>
              <a:t>表</a:t>
            </a:r>
            <a:r>
              <a:rPr lang="en-US" altLang="zh-CN" sz="2000" kern="100" dirty="0">
                <a:effectLst/>
                <a:latin typeface="宋体" panose="02010600030101010101" pitchFamily="2" charset="-122"/>
                <a:ea typeface="宋体" panose="02010600030101010101" pitchFamily="2" charset="-122"/>
              </a:rPr>
              <a:t>6-1 Thread</a:t>
            </a:r>
            <a:r>
              <a:rPr lang="zh-CN" altLang="zh-CN" sz="2000" kern="100" dirty="0">
                <a:effectLst/>
                <a:latin typeface="宋体" panose="02010600030101010101" pitchFamily="2" charset="-122"/>
                <a:ea typeface="宋体" panose="02010600030101010101" pitchFamily="2" charset="-122"/>
              </a:rPr>
              <a:t>类的构造方法</a:t>
            </a:r>
            <a:endParaRPr lang="zh-CN" altLang="zh-CN" sz="2000"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3546" y="646425"/>
            <a:ext cx="3428910" cy="369332"/>
          </a:xfrm>
          <a:prstGeom prst="rect">
            <a:avLst/>
          </a:prstGeom>
          <a:noFill/>
        </p:spPr>
        <p:txBody>
          <a:bodyPr wrap="square" rtlCol="0">
            <a:spAutoFit/>
          </a:bodyPr>
          <a:lstStyle/>
          <a:p>
            <a:r>
              <a:rPr lang="en-US" altLang="zh-CN" sz="1800" kern="100" dirty="0">
                <a:effectLst/>
                <a:latin typeface="宋体" panose="02010600030101010101" pitchFamily="2" charset="-122"/>
                <a:ea typeface="宋体" panose="02010600030101010101" pitchFamily="2" charset="-122"/>
              </a:rPr>
              <a:t>Thread</a:t>
            </a:r>
            <a:r>
              <a:rPr lang="zh-CN" altLang="zh-CN" sz="1800" kern="100" dirty="0">
                <a:effectLst/>
                <a:latin typeface="Times New Roman" panose="02020603050405020304" pitchFamily="18" charset="0"/>
                <a:ea typeface="宋体" panose="02010600030101010101" pitchFamily="2" charset="-122"/>
              </a:rPr>
              <a:t>类的常用方法见表</a:t>
            </a:r>
            <a:r>
              <a:rPr lang="en-US" altLang="zh-CN" sz="1800" kern="100" dirty="0">
                <a:effectLst/>
                <a:latin typeface="Times New Roman" panose="02020603050405020304" pitchFamily="18" charset="0"/>
                <a:ea typeface="宋体" panose="02010600030101010101" pitchFamily="2" charset="-122"/>
              </a:rPr>
              <a:t>6-2</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4" name="表格 3"/>
          <p:cNvGraphicFramePr>
            <a:graphicFrameLocks noGrp="1"/>
          </p:cNvGraphicFramePr>
          <p:nvPr/>
        </p:nvGraphicFramePr>
        <p:xfrm>
          <a:off x="1790813" y="1676446"/>
          <a:ext cx="8610374" cy="4535129"/>
        </p:xfrm>
        <a:graphic>
          <a:graphicData uri="http://schemas.openxmlformats.org/drawingml/2006/table">
            <a:tbl>
              <a:tblPr firstRow="1" firstCol="1" bandRow="1">
                <a:tableStyleId>{5C22544A-7EE6-4342-B048-85BDC9FD1C3A}</a:tableStyleId>
              </a:tblPr>
              <a:tblGrid>
                <a:gridCol w="4305187"/>
                <a:gridCol w="4305187"/>
              </a:tblGrid>
              <a:tr h="238691">
                <a:tc>
                  <a:txBody>
                    <a:bodyPr/>
                    <a:lstStyle/>
                    <a:p>
                      <a:pPr algn="ctr"/>
                      <a:r>
                        <a:rPr lang="zh-CN" sz="1050" kern="100">
                          <a:effectLst/>
                        </a:rPr>
                        <a:t>方</a:t>
                      </a:r>
                      <a:r>
                        <a:rPr lang="en-US" sz="1050" kern="100">
                          <a:effectLst/>
                        </a:rPr>
                        <a:t>    </a:t>
                      </a:r>
                      <a:r>
                        <a:rPr lang="zh-CN" sz="1050" kern="100">
                          <a:effectLst/>
                        </a:rPr>
                        <a:t>法</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ctr"/>
                      <a:r>
                        <a:rPr lang="zh-CN" sz="1050" kern="100">
                          <a:effectLst/>
                        </a:rPr>
                        <a:t>含</a:t>
                      </a:r>
                      <a:r>
                        <a:rPr lang="en-US" sz="1050" kern="100">
                          <a:effectLst/>
                        </a:rPr>
                        <a:t>    </a:t>
                      </a:r>
                      <a:r>
                        <a:rPr lang="zh-CN" sz="1050" kern="100">
                          <a:effectLst/>
                        </a:rPr>
                        <a:t>义</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void run()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线程运行的代码 </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7382">
                <a:tc>
                  <a:txBody>
                    <a:bodyPr/>
                    <a:lstStyle/>
                    <a:p>
                      <a:pPr algn="l"/>
                      <a:r>
                        <a:rPr lang="en-US" sz="1050" kern="100">
                          <a:effectLst/>
                        </a:rPr>
                        <a:t>void start() throws IllegalThreadStateException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程序开始执行，多次调用会产生例外 </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7382">
                <a:tc>
                  <a:txBody>
                    <a:bodyPr/>
                    <a:lstStyle/>
                    <a:p>
                      <a:pPr algn="just"/>
                      <a:r>
                        <a:rPr lang="en-US" sz="1050" kern="100">
                          <a:effectLst/>
                        </a:rPr>
                        <a:t>void sleep(long milis)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线程进入睡眠状态，休眠的时长为参数</a:t>
                      </a:r>
                      <a:r>
                        <a:rPr lang="en-US" sz="1050" kern="100">
                          <a:effectLst/>
                        </a:rPr>
                        <a:t>milis</a:t>
                      </a:r>
                      <a:r>
                        <a:rPr lang="zh-CN" sz="1050" kern="100">
                          <a:effectLst/>
                        </a:rPr>
                        <a:t>，此段时间不占用</a:t>
                      </a:r>
                      <a:r>
                        <a:rPr lang="en-US" sz="1050" kern="100">
                          <a:effectLst/>
                        </a:rPr>
                        <a:t> CPU</a:t>
                      </a:r>
                      <a:r>
                        <a:rPr lang="zh-CN" sz="1050" kern="100">
                          <a:effectLst/>
                        </a:rPr>
                        <a:t>资源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void interrupt()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线程中断</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dirty="0">
                          <a:effectLst/>
                        </a:rPr>
                        <a:t>static boolean interrupted()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判断当前线程是否被中断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dirty="0">
                          <a:effectLst/>
                        </a:rPr>
                        <a:t>boolean </a:t>
                      </a:r>
                      <a:r>
                        <a:rPr lang="en-US" sz="1050" kern="100" dirty="0" err="1">
                          <a:effectLst/>
                        </a:rPr>
                        <a:t>isInterrupted</a:t>
                      </a:r>
                      <a:r>
                        <a:rPr lang="en-US" sz="1050" kern="100" dirty="0">
                          <a:effectLst/>
                        </a:rPr>
                        <a:t>()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判断指定线程是否被中断 </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7382">
                <a:tc>
                  <a:txBody>
                    <a:bodyPr/>
                    <a:lstStyle/>
                    <a:p>
                      <a:pPr algn="just"/>
                      <a:r>
                        <a:rPr lang="en-US" sz="1050" kern="100" dirty="0">
                          <a:effectLst/>
                        </a:rPr>
                        <a:t>boolean </a:t>
                      </a:r>
                      <a:r>
                        <a:rPr lang="en-US" sz="1050" kern="100" dirty="0" err="1">
                          <a:effectLst/>
                        </a:rPr>
                        <a:t>isAlive</a:t>
                      </a:r>
                      <a:r>
                        <a:rPr lang="en-US" sz="1050" kern="100" dirty="0">
                          <a:effectLst/>
                        </a:rPr>
                        <a:t>()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l"/>
                      <a:r>
                        <a:rPr lang="zh-CN" sz="1050" kern="100">
                          <a:effectLst/>
                        </a:rPr>
                        <a:t>判断线程是否处于活动状态</a:t>
                      </a:r>
                      <a:r>
                        <a:rPr lang="en-US" sz="1050" kern="100">
                          <a:effectLst/>
                        </a:rPr>
                        <a:t>(</a:t>
                      </a:r>
                      <a:r>
                        <a:rPr lang="zh-CN" sz="1050" kern="100">
                          <a:effectLst/>
                        </a:rPr>
                        <a:t>即已调用</a:t>
                      </a:r>
                      <a:r>
                        <a:rPr lang="en-US" sz="1050" kern="100">
                          <a:effectLst/>
                        </a:rPr>
                        <a:t>start</a:t>
                      </a:r>
                      <a:r>
                        <a:rPr lang="zh-CN" sz="1050" kern="100">
                          <a:effectLst/>
                        </a:rPr>
                        <a:t>，但</a:t>
                      </a:r>
                      <a:r>
                        <a:rPr lang="en-US" sz="1050" kern="100">
                          <a:effectLst/>
                        </a:rPr>
                        <a:t>run</a:t>
                      </a:r>
                      <a:r>
                        <a:rPr lang="zh-CN" sz="1050" kern="100">
                          <a:effectLst/>
                        </a:rPr>
                        <a:t>还未返回</a:t>
                      </a:r>
                      <a:r>
                        <a:rPr lang="en-US" sz="1050" kern="10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static Thread currentThread()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返回当前线程对象的引用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void setName(String threadName)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设置线程名字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dirty="0">
                          <a:effectLst/>
                        </a:rPr>
                        <a:t>String getName()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获得线程名字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l"/>
                      <a:r>
                        <a:rPr lang="en-US" sz="1050" kern="100">
                          <a:effectLst/>
                        </a:rPr>
                        <a:t>void join([long millis[, int nanos]])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等待线程结束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void destroy()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销毁线程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a:effectLst/>
                        </a:rPr>
                        <a:t>static void yield()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暂停当前线程，将资源让给其他线程</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dirty="0">
                          <a:effectLst/>
                        </a:rPr>
                        <a:t>void setPriority(int p)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a:effectLst/>
                        </a:rPr>
                        <a:t>设置线程的优先级 </a:t>
                      </a:r>
                      <a:endParaRPr lang="zh-CN" sz="1050" kern="100">
                        <a:effectLst/>
                        <a:latin typeface="Times New Roman" panose="02020603050405020304" pitchFamily="18" charset="0"/>
                        <a:ea typeface="宋体" panose="02010600030101010101" pitchFamily="2" charset="-122"/>
                      </a:endParaRPr>
                    </a:p>
                  </a:txBody>
                  <a:tcPr marL="68580" marR="68580" marT="0" marB="0"/>
                </a:tc>
              </a:tr>
              <a:tr h="238691">
                <a:tc>
                  <a:txBody>
                    <a:bodyPr/>
                    <a:lstStyle/>
                    <a:p>
                      <a:pPr algn="just"/>
                      <a:r>
                        <a:rPr lang="en-US" sz="1050" kern="100" dirty="0">
                          <a:effectLst/>
                        </a:rPr>
                        <a:t>notify() / notifyAll() / wait()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algn="just"/>
                      <a:r>
                        <a:rPr lang="zh-CN" sz="1050" kern="100" dirty="0">
                          <a:effectLst/>
                        </a:rPr>
                        <a:t>从</a:t>
                      </a:r>
                      <a:r>
                        <a:rPr lang="en-US" sz="1050" kern="100" dirty="0">
                          <a:effectLst/>
                        </a:rPr>
                        <a:t>Object</a:t>
                      </a:r>
                      <a:r>
                        <a:rPr lang="zh-CN" sz="1050" kern="100" dirty="0">
                          <a:effectLst/>
                        </a:rPr>
                        <a:t>继承而来 ，唤醒</a:t>
                      </a:r>
                      <a:r>
                        <a:rPr lang="en-US" sz="1050" kern="100" dirty="0">
                          <a:effectLst/>
                        </a:rPr>
                        <a:t>/</a:t>
                      </a:r>
                      <a:r>
                        <a:rPr lang="zh-CN" sz="1050" kern="100" dirty="0">
                          <a:effectLst/>
                        </a:rPr>
                        <a:t>等待</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5" name="文本框 4"/>
          <p:cNvSpPr txBox="1"/>
          <p:nvPr/>
        </p:nvSpPr>
        <p:spPr>
          <a:xfrm>
            <a:off x="4419644" y="1066862"/>
            <a:ext cx="3352712" cy="400110"/>
          </a:xfrm>
          <a:prstGeom prst="rect">
            <a:avLst/>
          </a:prstGeom>
          <a:noFill/>
        </p:spPr>
        <p:txBody>
          <a:bodyPr wrap="square" rtlCol="0">
            <a:spAutoFit/>
          </a:bodyPr>
          <a:lstStyle/>
          <a:p>
            <a:r>
              <a:rPr lang="zh-CN" altLang="zh-CN" sz="2000" kern="100" dirty="0">
                <a:effectLst/>
                <a:latin typeface="宋体" panose="02010600030101010101" pitchFamily="2" charset="-122"/>
                <a:ea typeface="宋体" panose="02010600030101010101" pitchFamily="2" charset="-122"/>
              </a:rPr>
              <a:t>表</a:t>
            </a:r>
            <a:r>
              <a:rPr lang="en-US" altLang="zh-CN" sz="2000" kern="100" dirty="0">
                <a:effectLst/>
                <a:latin typeface="宋体" panose="02010600030101010101" pitchFamily="2" charset="-122"/>
                <a:ea typeface="宋体" panose="02010600030101010101" pitchFamily="2" charset="-122"/>
              </a:rPr>
              <a:t>6-2 Thread</a:t>
            </a:r>
            <a:r>
              <a:rPr lang="zh-CN" altLang="zh-CN" sz="2000" kern="100" dirty="0">
                <a:effectLst/>
                <a:latin typeface="宋体" panose="02010600030101010101" pitchFamily="2" charset="-122"/>
                <a:ea typeface="宋体" panose="02010600030101010101" pitchFamily="2" charset="-122"/>
              </a:rPr>
              <a:t>类的常用方法</a:t>
            </a:r>
            <a:endParaRPr lang="zh-CN" altLang="zh-CN" sz="2000"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754" y="609674"/>
            <a:ext cx="5867246" cy="455253"/>
          </a:xfrm>
          <a:prstGeom prst="rect">
            <a:avLst/>
          </a:prstGeom>
          <a:noFill/>
        </p:spPr>
        <p:txBody>
          <a:bodyPr wrap="square" rtlCol="0">
            <a:spAutoFit/>
          </a:bodyPr>
          <a:lstStyle/>
          <a:p>
            <a:pPr indent="266700" algn="just">
              <a:lnSpc>
                <a:spcPct val="150000"/>
              </a:lnSpc>
            </a:pPr>
            <a:r>
              <a:rPr lang="zh-CN" altLang="zh-CN" sz="1800" b="1" kern="100" dirty="0">
                <a:effectLst/>
                <a:latin typeface="Times New Roman" panose="02020603050405020304" pitchFamily="18" charset="0"/>
                <a:ea typeface="宋体" panose="02010600030101010101" pitchFamily="2" charset="-122"/>
              </a:rPr>
              <a:t>下面的例子实现如何通过上述方法创建线程并启动。</a:t>
            </a:r>
            <a:endParaRPr lang="zh-CN" altLang="zh-CN" sz="1800" b="1" kern="1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228754" y="1464062"/>
            <a:ext cx="7050828" cy="1200329"/>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例</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：通过继承</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类创建线程，使其循环执行</a:t>
            </a:r>
            <a:r>
              <a:rPr lang="en-US" altLang="zh-CN" sz="1800" b="1" kern="100" dirty="0">
                <a:effectLst/>
                <a:latin typeface="宋体" panose="02010600030101010101" pitchFamily="2" charset="-122"/>
                <a:ea typeface="宋体" panose="02010600030101010101" pitchFamily="2" charset="-122"/>
              </a:rPr>
              <a:t>30</a:t>
            </a:r>
            <a:r>
              <a:rPr lang="zh-CN" altLang="zh-CN" sz="1800" b="1" kern="100" dirty="0">
                <a:effectLst/>
                <a:latin typeface="宋体" panose="02010600030101010101" pitchFamily="2" charset="-122"/>
                <a:ea typeface="宋体" panose="02010600030101010101" pitchFamily="2" charset="-122"/>
              </a:rPr>
              <a:t>次输出语句。</a:t>
            </a:r>
            <a:endParaRPr lang="zh-CN" altLang="zh-CN" sz="1800" b="1" kern="100" dirty="0">
              <a:effectLst/>
              <a:latin typeface="宋体" panose="02010600030101010101" pitchFamily="2" charset="-122"/>
              <a:ea typeface="宋体" panose="02010600030101010101" pitchFamily="2" charset="-122"/>
            </a:endParaRPr>
          </a:p>
          <a:p>
            <a:pPr indent="266700" algn="l">
              <a:lnSpc>
                <a:spcPct val="150000"/>
              </a:lnSpc>
            </a:pPr>
            <a:r>
              <a:rPr lang="zh-CN" altLang="zh-CN" sz="1800" b="1" kern="0" dirty="0">
                <a:effectLst/>
                <a:latin typeface="宋体" panose="02010600030101010101" pitchFamily="2" charset="-122"/>
                <a:ea typeface="宋体" panose="02010600030101010101" pitchFamily="2" charset="-122"/>
                <a:cs typeface="宋体" panose="02010600030101010101" pitchFamily="2" charset="-122"/>
              </a:rPr>
              <a:t>运行如图</a:t>
            </a:r>
            <a:r>
              <a:rPr lang="en-US" altLang="zh-CN" sz="1800" b="1" kern="0" dirty="0">
                <a:effectLst/>
                <a:latin typeface="宋体" panose="02010600030101010101" pitchFamily="2" charset="-122"/>
                <a:ea typeface="宋体" panose="02010600030101010101" pitchFamily="2" charset="-122"/>
                <a:cs typeface="宋体" panose="02010600030101010101" pitchFamily="2" charset="-122"/>
              </a:rPr>
              <a:t>6-3</a:t>
            </a:r>
            <a:r>
              <a:rPr lang="zh-CN" altLang="zh-CN" sz="1800" b="1" kern="0" dirty="0">
                <a:effectLst/>
                <a:latin typeface="宋体" panose="02010600030101010101" pitchFamily="2" charset="-122"/>
                <a:ea typeface="宋体" panose="02010600030101010101" pitchFamily="2" charset="-122"/>
                <a:cs typeface="宋体" panose="02010600030101010101" pitchFamily="2" charset="-122"/>
              </a:rPr>
              <a:t>所示：</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pic>
        <p:nvPicPr>
          <p:cNvPr id="5" name="图片 4" descr="图5-3 用Thread类的子类创建线程的运行结果"/>
          <p:cNvPicPr/>
          <p:nvPr/>
        </p:nvPicPr>
        <p:blipFill>
          <a:blip r:embed="rId1">
            <a:extLst>
              <a:ext uri="{28A0092B-C50C-407E-A947-70E740481C1C}">
                <a14:useLocalDpi xmlns:a14="http://schemas.microsoft.com/office/drawing/2010/main" val="0"/>
              </a:ext>
            </a:extLst>
          </a:blip>
          <a:srcRect/>
          <a:stretch>
            <a:fillRect/>
          </a:stretch>
        </p:blipFill>
        <p:spPr>
          <a:xfrm>
            <a:off x="609744" y="2749242"/>
            <a:ext cx="5486256" cy="2682594"/>
          </a:xfrm>
          <a:prstGeom prst="rect">
            <a:avLst/>
          </a:prstGeom>
          <a:noFill/>
          <a:ln>
            <a:noFill/>
          </a:ln>
        </p:spPr>
      </p:pic>
      <p:sp>
        <p:nvSpPr>
          <p:cNvPr id="6" name="文本框 5"/>
          <p:cNvSpPr txBox="1"/>
          <p:nvPr/>
        </p:nvSpPr>
        <p:spPr>
          <a:xfrm>
            <a:off x="1143130" y="5714940"/>
            <a:ext cx="4419484" cy="369332"/>
          </a:xfrm>
          <a:prstGeom prst="rect">
            <a:avLst/>
          </a:prstGeom>
          <a:noFill/>
        </p:spPr>
        <p:txBody>
          <a:bodyPr wrap="square" rtlCol="0">
            <a:spAutoFit/>
          </a:bodyPr>
          <a:lstStyle/>
          <a:p>
            <a:r>
              <a:rPr lang="zh-CN" altLang="zh-CN" sz="1800" b="1" kern="0" dirty="0">
                <a:effectLst/>
                <a:latin typeface="宋体" panose="02010600030101010101" pitchFamily="2" charset="-122"/>
                <a:ea typeface="宋体" panose="02010600030101010101" pitchFamily="2" charset="-122"/>
                <a:cs typeface="宋体" panose="02010600030101010101" pitchFamily="2" charset="-122"/>
              </a:rPr>
              <a:t>图</a:t>
            </a:r>
            <a:r>
              <a:rPr lang="en-US" altLang="zh-CN" sz="1800" b="1" kern="0" dirty="0">
                <a:effectLst/>
                <a:latin typeface="宋体" panose="02010600030101010101" pitchFamily="2" charset="-122"/>
                <a:ea typeface="宋体" panose="02010600030101010101" pitchFamily="2" charset="-122"/>
                <a:cs typeface="宋体" panose="02010600030101010101" pitchFamily="2" charset="-122"/>
              </a:rPr>
              <a:t>6-3 </a:t>
            </a:r>
            <a:r>
              <a:rPr lang="zh-CN" altLang="zh-CN" sz="1800" b="1" kern="0" dirty="0">
                <a:effectLst/>
                <a:latin typeface="宋体" panose="02010600030101010101" pitchFamily="2" charset="-122"/>
                <a:ea typeface="宋体" panose="02010600030101010101" pitchFamily="2" charset="-122"/>
                <a:cs typeface="宋体" panose="02010600030101010101" pitchFamily="2" charset="-122"/>
              </a:rPr>
              <a:t>继承</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类创建线程的</a:t>
            </a:r>
            <a:r>
              <a:rPr lang="zh-CN" altLang="zh-CN" sz="1800" b="1" kern="0" dirty="0">
                <a:effectLst/>
                <a:latin typeface="宋体" panose="02010600030101010101" pitchFamily="2" charset="-122"/>
                <a:ea typeface="宋体" panose="02010600030101010101" pitchFamily="2" charset="-122"/>
                <a:cs typeface="宋体" panose="02010600030101010101" pitchFamily="2" charset="-122"/>
              </a:rPr>
              <a:t>运行结果</a:t>
            </a:r>
            <a:endParaRPr lang="zh-CN" altLang="zh-CN" sz="1800" b="1" kern="100" dirty="0">
              <a:effectLst/>
              <a:latin typeface="宋体" panose="02010600030101010101" pitchFamily="2" charset="-122"/>
              <a:ea typeface="宋体" panose="02010600030101010101" pitchFamily="2" charset="-122"/>
            </a:endParaRPr>
          </a:p>
        </p:txBody>
      </p:sp>
      <p:sp>
        <p:nvSpPr>
          <p:cNvPr id="8" name="文本框 7"/>
          <p:cNvSpPr txBox="1"/>
          <p:nvPr/>
        </p:nvSpPr>
        <p:spPr>
          <a:xfrm>
            <a:off x="7279582" y="1464062"/>
            <a:ext cx="4683664" cy="4801314"/>
          </a:xfrm>
          <a:prstGeom prst="rect">
            <a:avLst/>
          </a:prstGeom>
          <a:noFill/>
        </p:spPr>
        <p:txBody>
          <a:bodyPr wrap="square" rtlCol="0">
            <a:spAutoFit/>
          </a:bodyPr>
          <a:lstStyle/>
          <a:p>
            <a:r>
              <a:rPr lang="en-US" altLang="zh-CN" dirty="0">
                <a:latin typeface="宋体" panose="02010600030101010101" pitchFamily="2" charset="-122"/>
                <a:ea typeface="宋体" panose="02010600030101010101" pitchFamily="2" charset="-122"/>
              </a:rPr>
              <a:t>public class TestThread1</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public static void main(String[] args){</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Thread t=new Runner1();</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t.start();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class Runner1 extends Thread</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public void run(){</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for (int i=0;i&lt;30 ;i++ )</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System.out.println("</a:t>
            </a:r>
            <a:r>
              <a:rPr lang="en-US" altLang="zh-CN" dirty="0" err="1">
                <a:latin typeface="宋体" panose="02010600030101010101" pitchFamily="2" charset="-122"/>
                <a:ea typeface="宋体" panose="02010600030101010101" pitchFamily="2" charset="-122"/>
              </a:rPr>
              <a:t>No."+i</a:t>
            </a:r>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   }</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r>
              <a:rPr lang="en-US" altLang="zh-CN" dirty="0">
                <a:latin typeface="宋体" panose="02010600030101010101" pitchFamily="2" charset="-122"/>
                <a:ea typeface="宋体" panose="02010600030101010101" pitchFamily="2" charset="-122"/>
              </a:rPr>
              <a:t>}</a:t>
            </a:r>
            <a:endParaRPr lang="en-US" altLang="zh-CN" dirty="0">
              <a:latin typeface="宋体" panose="02010600030101010101" pitchFamily="2" charset="-122"/>
              <a:ea typeface="宋体" panose="02010600030101010101" pitchFamily="2" charset="-122"/>
            </a:endParaRPr>
          </a:p>
          <a:p>
            <a:endParaRPr lang="zh-CN" altLang="en-US" dirty="0"/>
          </a:p>
        </p:txBody>
      </p:sp>
      <p:sp>
        <p:nvSpPr>
          <p:cNvPr id="9" name="文本框 8"/>
          <p:cNvSpPr txBox="1"/>
          <p:nvPr/>
        </p:nvSpPr>
        <p:spPr>
          <a:xfrm>
            <a:off x="7279582" y="685872"/>
            <a:ext cx="1904950" cy="369332"/>
          </a:xfrm>
          <a:prstGeom prst="rect">
            <a:avLst/>
          </a:prstGeom>
          <a:noFill/>
        </p:spPr>
        <p:txBody>
          <a:bodyPr wrap="square" rtlCol="0">
            <a:spAutoFit/>
          </a:bodyPr>
          <a:lstStyle/>
          <a:p>
            <a:r>
              <a:rPr lang="zh-CN" altLang="en-US" b="1" dirty="0">
                <a:latin typeface="宋体" panose="02010600030101010101" pitchFamily="2" charset="-122"/>
                <a:ea typeface="宋体" panose="02010600030101010101" pitchFamily="2" charset="-122"/>
              </a:rPr>
              <a:t>代码如下：</a:t>
            </a:r>
            <a:endParaRPr lang="en-US" altLang="zh-CN" b="1" dirty="0">
              <a:latin typeface="宋体" panose="02010600030101010101" pitchFamily="2" charset="-122"/>
              <a:ea typeface="宋体" panose="02010600030101010101" pitchFamily="2"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952635" y="916741"/>
            <a:ext cx="10286730" cy="5024517"/>
          </a:xfrm>
          <a:prstGeom prst="rect">
            <a:avLst/>
          </a:prstGeom>
          <a:noFill/>
        </p:spPr>
        <p:txBody>
          <a:bodyPr wrap="square" rtlCol="0">
            <a:spAutoFit/>
          </a:bodyPr>
          <a:lstStyle/>
          <a:p>
            <a:pPr indent="267970" algn="just">
              <a:lnSpc>
                <a:spcPct val="150000"/>
              </a:lnSpc>
            </a:pP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接口创建线程</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 定义</a:t>
            </a:r>
            <a:endParaRPr lang="zh-CN" altLang="zh-CN" sz="1800"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public class MyRunnable implements Runnable{</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public void run() {…}</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effectLst/>
                <a:latin typeface="宋体" panose="02010600030101010101" pitchFamily="2" charset="-122"/>
                <a:ea typeface="宋体" panose="02010600030101010101" pitchFamily="2" charset="-122"/>
              </a:rPr>
              <a:t> </a:t>
            </a:r>
            <a:r>
              <a:rPr lang="zh-CN" altLang="zh-CN" b="1" kern="100" dirty="0">
                <a:effectLst/>
                <a:latin typeface="宋体" panose="02010600030101010101" pitchFamily="2" charset="-122"/>
                <a:ea typeface="宋体" panose="02010600030101010101" pitchFamily="2" charset="-122"/>
              </a:rPr>
              <a:t>与</a:t>
            </a:r>
            <a:r>
              <a:rPr lang="en-US" altLang="zh-CN" b="1" kern="100" dirty="0">
                <a:effectLst/>
                <a:latin typeface="宋体" panose="02010600030101010101" pitchFamily="2" charset="-122"/>
                <a:ea typeface="宋体" panose="02010600030101010101" pitchFamily="2" charset="-122"/>
              </a:rPr>
              <a:t>Thread</a:t>
            </a:r>
            <a:r>
              <a:rPr lang="zh-CN" altLang="zh-CN" b="1" kern="100" dirty="0">
                <a:effectLst/>
                <a:latin typeface="宋体" panose="02010600030101010101" pitchFamily="2" charset="-122"/>
                <a:ea typeface="宋体" panose="02010600030101010101" pitchFamily="2" charset="-122"/>
              </a:rPr>
              <a:t>类创建线程一样，线程的程序执行代码也放在</a:t>
            </a:r>
            <a:r>
              <a:rPr lang="en-US" altLang="zh-CN" b="1" kern="100" dirty="0">
                <a:effectLst/>
                <a:latin typeface="宋体" panose="02010600030101010101" pitchFamily="2" charset="-122"/>
                <a:ea typeface="宋体" panose="02010600030101010101" pitchFamily="2" charset="-122"/>
              </a:rPr>
              <a:t>run()</a:t>
            </a:r>
            <a:r>
              <a:rPr lang="zh-CN" altLang="zh-CN" b="1" kern="100" dirty="0">
                <a:effectLst/>
                <a:latin typeface="宋体" panose="02010600030101010101" pitchFamily="2" charset="-122"/>
                <a:ea typeface="宋体" panose="02010600030101010101" pitchFamily="2" charset="-122"/>
              </a:rPr>
              <a:t>方法中。</a:t>
            </a:r>
            <a:endParaRPr lang="zh-CN" altLang="zh-CN"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）实例化</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b="1" kern="100" dirty="0">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使用</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接口创建线程的程序需要创建一个</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对象，并将其与</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对象发生关联。</a:t>
            </a:r>
            <a:r>
              <a:rPr lang="en-US" altLang="zh-CN" sz="1800" b="1" kern="100" dirty="0">
                <a:effectLst/>
                <a:latin typeface="宋体" panose="02010600030101010101" pitchFamily="2" charset="-122"/>
                <a:ea typeface="宋体" panose="02010600030101010101" pitchFamily="2" charset="-122"/>
              </a:rPr>
              <a:t>	Thread</a:t>
            </a:r>
            <a:r>
              <a:rPr lang="zh-CN" altLang="zh-CN" sz="1800" b="1" kern="100" dirty="0">
                <a:effectLst/>
                <a:latin typeface="宋体" panose="02010600030101010101" pitchFamily="2" charset="-122"/>
                <a:ea typeface="宋体" panose="02010600030101010101" pitchFamily="2" charset="-122"/>
              </a:rPr>
              <a:t>类提供的构造函数都以</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对象的引用作为参数。</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例如：</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public Thread(Runnable runnableObject)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257427" y="1582340"/>
            <a:ext cx="9677146" cy="3693319"/>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指定</a:t>
            </a:r>
            <a:r>
              <a:rPr lang="en-US" altLang="zh-CN" sz="1800" b="1" kern="100" dirty="0">
                <a:effectLst/>
                <a:latin typeface="宋体" panose="02010600030101010101" pitchFamily="2" charset="-122"/>
                <a:ea typeface="宋体" panose="02010600030101010101" pitchFamily="2" charset="-122"/>
              </a:rPr>
              <a:t>runnableObject</a:t>
            </a:r>
            <a:r>
              <a:rPr lang="zh-CN" altLang="zh-CN" sz="1800" b="1" kern="100" dirty="0">
                <a:effectLst/>
                <a:latin typeface="宋体" panose="02010600030101010101" pitchFamily="2" charset="-122"/>
                <a:ea typeface="宋体" panose="02010600030101010101" pitchFamily="2" charset="-122"/>
              </a:rPr>
              <a:t>的</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方法就是该线程开始执行时所要调用的方法。</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举例如下：</a:t>
            </a:r>
            <a:endParaRPr lang="zh-CN" altLang="zh-CN" sz="1800"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MyRunnable testRunnable=new MyRunnable ();</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Thread testThread=new Thread(testRunnable);</a:t>
            </a:r>
            <a:endParaRPr lang="zh-CN" altLang="zh-CN" b="1" kern="100" dirty="0">
              <a:effectLst/>
              <a:latin typeface="宋体" panose="02010600030101010101" pitchFamily="2" charset="-122"/>
              <a:ea typeface="宋体" panose="02010600030101010101" pitchFamily="2" charset="-122"/>
            </a:endParaRPr>
          </a:p>
          <a:p>
            <a:pPr indent="266700" algn="just">
              <a:lnSpc>
                <a:spcPct val="150000"/>
              </a:lnSpc>
            </a:pPr>
            <a:endParaRPr lang="en-US"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3</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Java.lang.Runnable</a:t>
            </a:r>
            <a:r>
              <a:rPr lang="zh-CN" altLang="zh-CN" sz="1800" b="1" kern="100" dirty="0">
                <a:effectLst/>
                <a:latin typeface="宋体" panose="02010600030101010101" pitchFamily="2" charset="-122"/>
                <a:ea typeface="宋体" panose="02010600030101010101" pitchFamily="2" charset="-122"/>
              </a:rPr>
              <a:t>的方法</a:t>
            </a:r>
            <a:r>
              <a:rPr lang="en-US" altLang="zh-CN" sz="1800" b="1" kern="100" dirty="0">
                <a:effectLst/>
                <a:latin typeface="宋体" panose="02010600030101010101" pitchFamily="2" charset="-122"/>
                <a:ea typeface="宋体" panose="02010600030101010101" pitchFamily="2" charset="-122"/>
              </a:rPr>
              <a:t>run()</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例如：启动一个线程。</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testThread.start();// </a:t>
            </a:r>
            <a:r>
              <a:rPr lang="zh-CN" altLang="zh-CN" sz="1800" b="1" kern="100" dirty="0">
                <a:solidFill>
                  <a:srgbClr val="000000"/>
                </a:solidFill>
                <a:effectLst/>
                <a:latin typeface="宋体" panose="02010600030101010101" pitchFamily="2" charset="-122"/>
                <a:ea typeface="宋体" panose="02010600030101010101" pitchFamily="2" charset="-122"/>
              </a:rPr>
              <a:t>执行</a:t>
            </a:r>
            <a:r>
              <a:rPr lang="en-US" altLang="zh-CN" sz="1800" b="1" kern="100" dirty="0">
                <a:solidFill>
                  <a:srgbClr val="000000"/>
                </a:solidFill>
                <a:effectLst/>
                <a:latin typeface="宋体" panose="02010600030101010101" pitchFamily="2" charset="-122"/>
                <a:ea typeface="宋体" panose="02010600030101010101" pitchFamily="2" charset="-122"/>
              </a:rPr>
              <a:t>run( )</a:t>
            </a:r>
            <a:r>
              <a:rPr lang="zh-CN" altLang="zh-CN" sz="1800" b="1" kern="100" dirty="0">
                <a:solidFill>
                  <a:srgbClr val="000000"/>
                </a:solidFill>
                <a:effectLst/>
                <a:latin typeface="宋体" panose="02010600030101010101" pitchFamily="2" charset="-122"/>
                <a:ea typeface="宋体" panose="02010600030101010101" pitchFamily="2" charset="-122"/>
              </a:rPr>
              <a:t>方法中定义的代码</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3546" y="685872"/>
            <a:ext cx="7391206" cy="870751"/>
          </a:xfrm>
          <a:prstGeom prst="rect">
            <a:avLst/>
          </a:prstGeom>
          <a:noFill/>
        </p:spPr>
        <p:txBody>
          <a:bodyPr wrap="square" rtlCol="0">
            <a:spAutoFit/>
          </a:bodyPr>
          <a:lstStyle/>
          <a:p>
            <a:pPr indent="127000" algn="just">
              <a:lnSpc>
                <a:spcPct val="150000"/>
              </a:lnSpc>
            </a:pPr>
            <a:r>
              <a:rPr lang="zh-CN" altLang="zh-CN" sz="1800" b="1" kern="100" dirty="0">
                <a:effectLst/>
                <a:latin typeface="宋体" panose="02010600030101010101" pitchFamily="2" charset="-122"/>
                <a:ea typeface="宋体" panose="02010600030101010101" pitchFamily="2" charset="-122"/>
              </a:rPr>
              <a:t>例</a:t>
            </a: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：用</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接口创建线程方法实现例</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：运行结果同图</a:t>
            </a:r>
            <a:r>
              <a:rPr lang="en-US" altLang="zh-CN" sz="1800" b="1" kern="100" dirty="0">
                <a:effectLst/>
                <a:latin typeface="宋体" panose="02010600030101010101" pitchFamily="2" charset="-122"/>
                <a:ea typeface="宋体" panose="02010600030101010101" pitchFamily="2" charset="-122"/>
              </a:rPr>
              <a:t>6-3</a:t>
            </a:r>
            <a:r>
              <a:rPr lang="zh-CN" altLang="zh-CN" sz="1800" b="1" kern="100" dirty="0">
                <a:effectLst/>
                <a:latin typeface="宋体" panose="02010600030101010101" pitchFamily="2" charset="-122"/>
                <a:ea typeface="宋体" panose="02010600030101010101" pitchFamily="2" charset="-122"/>
              </a:rPr>
              <a:t>一样。</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zh-CN" altLang="zh-CN" sz="1800" b="1" kern="100" dirty="0">
                <a:effectLst/>
                <a:latin typeface="宋体" panose="02010600030101010101" pitchFamily="2" charset="-122"/>
                <a:ea typeface="宋体" panose="02010600030101010101" pitchFamily="2" charset="-122"/>
              </a:rPr>
              <a:t>代码如下：</a:t>
            </a:r>
            <a:endParaRPr lang="zh-CN" altLang="zh-CN" sz="1800" b="1" kern="100" dirty="0">
              <a:effectLst/>
              <a:latin typeface="宋体" panose="02010600030101010101" pitchFamily="2" charset="-122"/>
              <a:ea typeface="宋体" panose="02010600030101010101" pitchFamily="2" charset="-122"/>
            </a:endParaRPr>
          </a:p>
        </p:txBody>
      </p:sp>
      <p:sp>
        <p:nvSpPr>
          <p:cNvPr id="4" name="文本框 3"/>
          <p:cNvSpPr txBox="1"/>
          <p:nvPr/>
        </p:nvSpPr>
        <p:spPr>
          <a:xfrm>
            <a:off x="990734" y="2136338"/>
            <a:ext cx="4724276" cy="2585323"/>
          </a:xfrm>
          <a:prstGeom prst="rect">
            <a:avLst/>
          </a:prstGeom>
          <a:noFill/>
        </p:spPr>
        <p:txBody>
          <a:bodyPr wrap="square" rtlCol="0">
            <a:spAutoFit/>
          </a:bodyPr>
          <a:lstStyle/>
          <a:p>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public class TestThread2</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public static void main(String[] args){</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Runner2 r=new Runner2();</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Thread t=new Thread(r);</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t.start();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a:p>
            <a:endParaRPr lang="zh-CN" altLang="en-US" dirty="0"/>
          </a:p>
        </p:txBody>
      </p:sp>
      <p:sp>
        <p:nvSpPr>
          <p:cNvPr id="5" name="文本框 4"/>
          <p:cNvSpPr txBox="1"/>
          <p:nvPr/>
        </p:nvSpPr>
        <p:spPr>
          <a:xfrm>
            <a:off x="6629386" y="1997838"/>
            <a:ext cx="4648078" cy="2862322"/>
          </a:xfrm>
          <a:prstGeom prst="rect">
            <a:avLst/>
          </a:prstGeom>
          <a:noFill/>
        </p:spPr>
        <p:txBody>
          <a:bodyPr wrap="square" rtlCol="0">
            <a:spAutoFit/>
          </a:bodyPr>
          <a:lstStyle/>
          <a:p>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class Runner2 implements Runnable</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public void run(){</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for (int i=0;i&lt;30 ;i++ )</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System.out.println("</a:t>
            </a:r>
            <a:r>
              <a:rPr lang="en-US" altLang="zh-CN" sz="1800" b="1" kern="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No."+i</a:t>
            </a: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a:p>
            <a:endParaRPr lang="zh-CN"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3713" y="495300"/>
            <a:ext cx="10893425" cy="5676828"/>
          </a:xfrm>
        </p:spPr>
        <p:txBody>
          <a:bodyPr/>
          <a:lstStyle/>
          <a:p>
            <a:r>
              <a:rPr lang="en-US" altLang="zh-CN" dirty="0"/>
              <a:t> </a:t>
            </a:r>
            <a:endParaRPr lang="zh-CN" altLang="en-US" dirty="0"/>
          </a:p>
        </p:txBody>
      </p:sp>
      <p:sp>
        <p:nvSpPr>
          <p:cNvPr id="5" name="文本框 4"/>
          <p:cNvSpPr txBox="1"/>
          <p:nvPr/>
        </p:nvSpPr>
        <p:spPr>
          <a:xfrm>
            <a:off x="649288" y="1279305"/>
            <a:ext cx="10893424" cy="4108817"/>
          </a:xfrm>
          <a:prstGeom prst="rect">
            <a:avLst/>
          </a:prstGeom>
          <a:noFill/>
        </p:spPr>
        <p:txBody>
          <a:bodyPr wrap="square">
            <a:spAutoFit/>
          </a:bodyPr>
          <a:lstStyle/>
          <a:p>
            <a:pPr marL="66675" indent="200025" algn="just">
              <a:lnSpc>
                <a:spcPct val="150000"/>
              </a:lnSpc>
            </a:pPr>
            <a:r>
              <a:rPr lang="zh-CN" altLang="zh-CN" sz="1800" b="1" kern="100" dirty="0">
                <a:effectLst/>
                <a:latin typeface="宋体" panose="02010600030101010101" pitchFamily="2" charset="-122"/>
                <a:ea typeface="宋体" panose="02010600030101010101" pitchFamily="2" charset="-122"/>
              </a:rPr>
              <a:t>两种方式的区别：</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继承</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类的方式在使用相对简单且容易理解，其缺点是继承</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的子类就不能再继承其他类了。而</a:t>
            </a:r>
            <a:r>
              <a:rPr lang="en-US" altLang="zh-CN" sz="1800" b="1" kern="100" dirty="0">
                <a:effectLst/>
                <a:latin typeface="宋体" panose="02010600030101010101" pitchFamily="2" charset="-122"/>
                <a:ea typeface="宋体" panose="02010600030101010101" pitchFamily="2" charset="-122"/>
              </a:rPr>
              <a:t>Runnable</a:t>
            </a:r>
            <a:r>
              <a:rPr lang="zh-CN" altLang="zh-CN" sz="1800" b="1" kern="100" dirty="0">
                <a:effectLst/>
                <a:latin typeface="宋体" panose="02010600030101010101" pitchFamily="2" charset="-122"/>
                <a:ea typeface="宋体" panose="02010600030101010101" pitchFamily="2" charset="-122"/>
              </a:rPr>
              <a:t>接口创建线程的方式可避免这个问题，而且这种方式可实现线程主体和线程对象的分离，在实现复杂的多线程问题上逻辑清晰，所以推荐大家更多地采用这种方式。</a:t>
            </a:r>
            <a:endParaRPr lang="zh-CN" altLang="zh-CN" sz="1800" b="1" kern="100" dirty="0">
              <a:effectLst/>
              <a:latin typeface="宋体" panose="02010600030101010101" pitchFamily="2" charset="-122"/>
              <a:ea typeface="宋体" panose="02010600030101010101" pitchFamily="2" charset="-122"/>
            </a:endParaRPr>
          </a:p>
          <a:p>
            <a:pPr indent="258445" algn="just">
              <a:lnSpc>
                <a:spcPct val="150000"/>
              </a:lnSpc>
            </a:pPr>
            <a:r>
              <a:rPr lang="zh-CN" altLang="zh-CN" sz="1800" b="1" kern="100" dirty="0">
                <a:effectLst/>
                <a:latin typeface="宋体" panose="02010600030101010101" pitchFamily="2" charset="-122"/>
                <a:ea typeface="宋体" panose="02010600030101010101" pitchFamily="2" charset="-122"/>
              </a:rPr>
              <a:t>注意：正确区分理解</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方法和</a:t>
            </a:r>
            <a:r>
              <a:rPr lang="en-US" altLang="zh-CN" sz="1800" b="1" kern="100" dirty="0">
                <a:effectLst/>
                <a:latin typeface="宋体" panose="02010600030101010101" pitchFamily="2" charset="-122"/>
                <a:ea typeface="宋体" panose="02010600030101010101" pitchFamily="2" charset="-122"/>
              </a:rPr>
              <a:t>start()</a:t>
            </a:r>
            <a:r>
              <a:rPr lang="zh-CN" altLang="zh-CN" sz="1800" b="1" kern="100" dirty="0">
                <a:effectLst/>
                <a:latin typeface="宋体" panose="02010600030101010101" pitchFamily="2" charset="-122"/>
                <a:ea typeface="宋体" panose="02010600030101010101" pitchFamily="2" charset="-122"/>
              </a:rPr>
              <a:t>方法：</a:t>
            </a:r>
            <a:endParaRPr lang="zh-CN" altLang="zh-CN" sz="1800" b="1" kern="100" dirty="0">
              <a:effectLst/>
              <a:latin typeface="宋体" panose="02010600030101010101" pitchFamily="2" charset="-122"/>
              <a:ea typeface="宋体" panose="02010600030101010101" pitchFamily="2" charset="-122"/>
            </a:endParaRPr>
          </a:p>
          <a:p>
            <a:pPr lvl="1" indent="258445" algn="just">
              <a:lnSpc>
                <a:spcPct val="150000"/>
              </a:lnSpc>
            </a:pPr>
            <a:r>
              <a:rPr lang="en-US" altLang="zh-CN" b="1" kern="100" dirty="0">
                <a:effectLst/>
                <a:latin typeface="宋体" panose="02010600030101010101" pitchFamily="2" charset="-122"/>
                <a:ea typeface="宋体" panose="02010600030101010101" pitchFamily="2" charset="-122"/>
              </a:rPr>
              <a:t>1.run()</a:t>
            </a:r>
            <a:r>
              <a:rPr lang="zh-CN" altLang="zh-CN" b="1" kern="100" dirty="0">
                <a:effectLst/>
                <a:latin typeface="宋体" panose="02010600030101010101" pitchFamily="2" charset="-122"/>
                <a:ea typeface="宋体" panose="02010600030101010101" pitchFamily="2" charset="-122"/>
              </a:rPr>
              <a:t>方法被</a:t>
            </a:r>
            <a:r>
              <a:rPr lang="en-US" altLang="zh-CN" b="1" kern="100" dirty="0">
                <a:effectLst/>
                <a:latin typeface="宋体" panose="02010600030101010101" pitchFamily="2" charset="-122"/>
                <a:ea typeface="宋体" panose="02010600030101010101" pitchFamily="2" charset="-122"/>
              </a:rPr>
              <a:t>start()</a:t>
            </a:r>
            <a:r>
              <a:rPr lang="zh-CN" altLang="zh-CN" b="1" kern="100" dirty="0">
                <a:effectLst/>
                <a:latin typeface="宋体" panose="02010600030101010101" pitchFamily="2" charset="-122"/>
                <a:ea typeface="宋体" panose="02010600030101010101" pitchFamily="2" charset="-122"/>
              </a:rPr>
              <a:t>方法调用执行线程程序代码。</a:t>
            </a:r>
            <a:endParaRPr lang="zh-CN" altLang="zh-CN" b="1" kern="100" dirty="0">
              <a:effectLst/>
              <a:latin typeface="宋体" panose="02010600030101010101" pitchFamily="2" charset="-122"/>
              <a:ea typeface="宋体" panose="02010600030101010101" pitchFamily="2" charset="-122"/>
            </a:endParaRPr>
          </a:p>
          <a:p>
            <a:pPr lvl="1" indent="258445" algn="just">
              <a:lnSpc>
                <a:spcPct val="150000"/>
              </a:lnSpc>
            </a:pPr>
            <a:r>
              <a:rPr lang="en-US" altLang="zh-CN" b="1" kern="100" dirty="0">
                <a:effectLst/>
                <a:latin typeface="宋体" panose="02010600030101010101" pitchFamily="2" charset="-122"/>
                <a:ea typeface="宋体" panose="02010600030101010101" pitchFamily="2" charset="-122"/>
              </a:rPr>
              <a:t>2.run()</a:t>
            </a:r>
            <a:r>
              <a:rPr lang="zh-CN" altLang="zh-CN" b="1" kern="100" dirty="0">
                <a:effectLst/>
                <a:latin typeface="宋体" panose="02010600030101010101" pitchFamily="2" charset="-122"/>
                <a:ea typeface="宋体" panose="02010600030101010101" pitchFamily="2" charset="-122"/>
              </a:rPr>
              <a:t>方法中的程序代码就线程要实现的功能。</a:t>
            </a:r>
            <a:endParaRPr lang="zh-CN" altLang="zh-CN" b="1" kern="100" dirty="0">
              <a:effectLst/>
              <a:latin typeface="宋体" panose="02010600030101010101" pitchFamily="2" charset="-122"/>
              <a:ea typeface="宋体" panose="02010600030101010101" pitchFamily="2" charset="-122"/>
            </a:endParaRPr>
          </a:p>
          <a:p>
            <a:pPr lvl="1" indent="258445" algn="just">
              <a:lnSpc>
                <a:spcPct val="150000"/>
              </a:lnSpc>
            </a:pPr>
            <a:r>
              <a:rPr lang="en-US" altLang="zh-CN" b="1" kern="100" dirty="0">
                <a:effectLst/>
                <a:latin typeface="宋体" panose="02010600030101010101" pitchFamily="2" charset="-122"/>
                <a:ea typeface="宋体" panose="02010600030101010101" pitchFamily="2" charset="-122"/>
              </a:rPr>
              <a:t>3.</a:t>
            </a:r>
            <a:r>
              <a:rPr lang="zh-CN" altLang="zh-CN" b="1" kern="100" dirty="0">
                <a:effectLst/>
                <a:latin typeface="宋体" panose="02010600030101010101" pitchFamily="2" charset="-122"/>
                <a:ea typeface="宋体" panose="02010600030101010101" pitchFamily="2" charset="-122"/>
              </a:rPr>
              <a:t>程序的入口是</a:t>
            </a:r>
            <a:r>
              <a:rPr lang="en-US" altLang="zh-CN" b="1" kern="100" dirty="0">
                <a:effectLst/>
                <a:latin typeface="宋体" panose="02010600030101010101" pitchFamily="2" charset="-122"/>
                <a:ea typeface="宋体" panose="02010600030101010101" pitchFamily="2" charset="-122"/>
              </a:rPr>
              <a:t>main()</a:t>
            </a:r>
            <a:r>
              <a:rPr lang="zh-CN" altLang="zh-CN" b="1" kern="100" dirty="0">
                <a:effectLst/>
                <a:latin typeface="宋体" panose="02010600030101010101" pitchFamily="2" charset="-122"/>
                <a:ea typeface="宋体" panose="02010600030101010101" pitchFamily="2" charset="-122"/>
              </a:rPr>
              <a:t>方法。</a:t>
            </a:r>
            <a:endParaRPr lang="zh-CN" altLang="zh-CN" b="1" kern="100" dirty="0">
              <a:effectLst/>
              <a:latin typeface="宋体" panose="02010600030101010101" pitchFamily="2" charset="-122"/>
              <a:ea typeface="宋体" panose="02010600030101010101" pitchFamily="2" charset="-122"/>
            </a:endParaRPr>
          </a:p>
          <a:p>
            <a:pPr lvl="1" indent="258445" algn="just">
              <a:lnSpc>
                <a:spcPct val="150000"/>
              </a:lnSpc>
            </a:pPr>
            <a:r>
              <a:rPr lang="en-US" altLang="zh-CN" b="1" kern="100" dirty="0">
                <a:effectLst/>
                <a:latin typeface="宋体" panose="02010600030101010101" pitchFamily="2" charset="-122"/>
                <a:ea typeface="宋体" panose="02010600030101010101" pitchFamily="2" charset="-122"/>
              </a:rPr>
              <a:t>4.</a:t>
            </a:r>
            <a:r>
              <a:rPr lang="zh-CN" altLang="zh-CN" b="1" kern="100" dirty="0">
                <a:effectLst/>
                <a:latin typeface="宋体" panose="02010600030101010101" pitchFamily="2" charset="-122"/>
                <a:ea typeface="宋体" panose="02010600030101010101" pitchFamily="2" charset="-122"/>
              </a:rPr>
              <a:t>线程的入口是</a:t>
            </a:r>
            <a:r>
              <a:rPr lang="en-US" altLang="zh-CN" b="1" kern="100" dirty="0">
                <a:effectLst/>
                <a:latin typeface="宋体" panose="02010600030101010101" pitchFamily="2" charset="-122"/>
                <a:ea typeface="宋体" panose="02010600030101010101" pitchFamily="2" charset="-122"/>
              </a:rPr>
              <a:t>run()</a:t>
            </a:r>
            <a:r>
              <a:rPr lang="zh-CN" altLang="zh-CN" b="1" kern="100" dirty="0">
                <a:effectLst/>
                <a:latin typeface="宋体" panose="02010600030101010101" pitchFamily="2" charset="-122"/>
                <a:ea typeface="宋体" panose="02010600030101010101" pitchFamily="2" charset="-122"/>
              </a:rPr>
              <a:t>方法。</a:t>
            </a:r>
            <a:endParaRPr lang="zh-CN" altLang="zh-CN" b="1" kern="100" dirty="0">
              <a:effectLst/>
              <a:latin typeface="宋体" panose="02010600030101010101" pitchFamily="2" charset="-122"/>
              <a:ea typeface="宋体" panose="02010600030101010101" pitchFamily="2" charset="-122"/>
            </a:endParaRPr>
          </a:p>
          <a:p>
            <a:pPr lvl="1" indent="266700" algn="just"/>
            <a:r>
              <a:rPr lang="en-US" altLang="zh-CN" b="1" kern="100" dirty="0">
                <a:effectLst/>
                <a:latin typeface="宋体" panose="02010600030101010101" pitchFamily="2" charset="-122"/>
                <a:ea typeface="宋体" panose="02010600030101010101" pitchFamily="2" charset="-122"/>
              </a:rPr>
              <a:t>5.Applet</a:t>
            </a:r>
            <a:r>
              <a:rPr lang="zh-CN" altLang="zh-CN" b="1" kern="100" dirty="0">
                <a:effectLst/>
                <a:latin typeface="宋体" panose="02010600030101010101" pitchFamily="2" charset="-122"/>
                <a:ea typeface="宋体" panose="02010600030101010101" pitchFamily="2" charset="-122"/>
              </a:rPr>
              <a:t>的入口是</a:t>
            </a:r>
            <a:r>
              <a:rPr lang="en-US" altLang="zh-CN" b="1" kern="100" dirty="0">
                <a:effectLst/>
                <a:latin typeface="宋体" panose="02010600030101010101" pitchFamily="2" charset="-122"/>
                <a:ea typeface="宋体" panose="02010600030101010101" pitchFamily="2" charset="-122"/>
              </a:rPr>
              <a:t>init()</a:t>
            </a:r>
            <a:r>
              <a:rPr lang="zh-CN" altLang="zh-CN" b="1" kern="100" dirty="0">
                <a:effectLst/>
                <a:latin typeface="宋体" panose="02010600030101010101" pitchFamily="2" charset="-122"/>
                <a:ea typeface="宋体" panose="02010600030101010101" pitchFamily="2" charset="-122"/>
              </a:rPr>
              <a:t>方法。</a:t>
            </a:r>
            <a:endParaRPr lang="zh-CN" altLang="zh-CN"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fontScale="90000"/>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a:t>
            </a:r>
            <a:r>
              <a:rPr kumimoji="0" lang="en-US" altLang="zh-CN"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6</a:t>
            </a: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  </a:t>
            </a:r>
            <a:r>
              <a:rPr lang="en-US" altLang="zh-CN" sz="4400" b="1" kern="100" dirty="0">
                <a:effectLst/>
                <a:latin typeface="宋体" panose="02010600030101010101" pitchFamily="2" charset="-122"/>
                <a:cs typeface="宋体" panose="02010600030101010101" pitchFamily="2" charset="-122"/>
              </a:rPr>
              <a:t>Java</a:t>
            </a:r>
            <a:r>
              <a:rPr lang="zh-CN" altLang="zh-CN" sz="4400" b="1" kern="100" dirty="0">
                <a:effectLst/>
                <a:ea typeface="宋体" panose="02010600030101010101" pitchFamily="2" charset="-122"/>
                <a:cs typeface="宋体" panose="02010600030101010101" pitchFamily="2" charset="-122"/>
              </a:rPr>
              <a:t>多线程与异常处理</a:t>
            </a:r>
            <a:b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b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1	</a:t>
            </a:r>
            <a:r>
              <a:rPr lang="zh-CN" altLang="zh-CN" b="1" kern="100" dirty="0">
                <a:effectLst/>
                <a:ea typeface="宋体" panose="02010600030101010101" pitchFamily="2" charset="-122"/>
                <a:cs typeface="宋体" panose="02010600030101010101" pitchFamily="2" charset="-122"/>
              </a:rPr>
              <a:t>移动文字与改变颜色案例</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0796" y="685872"/>
            <a:ext cx="2554367" cy="419166"/>
          </a:xfrm>
        </p:spPr>
        <p:txBody>
          <a:bodyPr/>
          <a:lstStyle/>
          <a:p>
            <a:r>
              <a:rPr lang="en-US" altLang="zh-CN" sz="2000" kern="100" dirty="0">
                <a:effectLst/>
                <a:cs typeface="宋体" panose="02010600030101010101" pitchFamily="2" charset="-122"/>
              </a:rPr>
              <a:t>6.1.4</a:t>
            </a:r>
            <a:r>
              <a:rPr lang="zh-CN" altLang="zh-CN" sz="2000" kern="100" dirty="0">
                <a:effectLst/>
                <a:cs typeface="宋体" panose="02010600030101010101" pitchFamily="2" charset="-122"/>
              </a:rPr>
              <a:t>线程的优先级</a:t>
            </a:r>
            <a:br>
              <a:rPr lang="en-US" altLang="zh-CN" sz="1800" kern="100" dirty="0">
                <a:effectLst/>
                <a:latin typeface="Times New Roman" panose="02020603050405020304" pitchFamily="18" charset="0"/>
                <a:ea typeface="宋体" panose="02010600030101010101" pitchFamily="2" charset="-122"/>
                <a:cs typeface="宋体" panose="02010600030101010101" pitchFamily="2" charset="-122"/>
              </a:rPr>
            </a:br>
            <a:br>
              <a:rPr lang="en-US" altLang="zh-CN" sz="1800" kern="100" dirty="0">
                <a:effectLst/>
                <a:latin typeface="Times New Roman" panose="02020603050405020304" pitchFamily="18" charset="0"/>
                <a:ea typeface="宋体" panose="02010600030101010101" pitchFamily="2" charset="-122"/>
                <a:cs typeface="宋体" panose="02010600030101010101" pitchFamily="2" charset="-122"/>
              </a:rPr>
            </a:br>
            <a:endParaRPr lang="zh-CN" altLang="en-US" dirty="0"/>
          </a:p>
        </p:txBody>
      </p:sp>
      <p:sp>
        <p:nvSpPr>
          <p:cNvPr id="3" name="文本框 2"/>
          <p:cNvSpPr txBox="1"/>
          <p:nvPr/>
        </p:nvSpPr>
        <p:spPr>
          <a:xfrm>
            <a:off x="685942" y="1219258"/>
            <a:ext cx="10820116" cy="4648078"/>
          </a:xfrm>
          <a:prstGeom prst="rect">
            <a:avLst/>
          </a:prstGeom>
          <a:noFill/>
        </p:spPr>
        <p:txBody>
          <a:bodyPr wrap="square" rtlCol="0">
            <a:spAutoFit/>
          </a:bodyPr>
          <a:lstStyle/>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就绪状态的线程在排队队列中排队等待</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资源。就绪队列中可能同时有多个线程排队，此种情况下，对于优先级相同的队列按照队列“先进先出”特点，即按照进入就绪队列的顺序依次获得</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资源。如果希望就绪队列中排队靠后的线程得到尽快执行，可通过设置就绪队列中优先级的方式实现。</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多线程机制可打乱</a:t>
            </a:r>
            <a:r>
              <a:rPr lang="en-US" altLang="zh-CN" sz="1800" b="1" kern="100" dirty="0">
                <a:effectLst/>
                <a:latin typeface="宋体" panose="02010600030101010101" pitchFamily="2" charset="-122"/>
                <a:ea typeface="宋体" panose="02010600030101010101" pitchFamily="2" charset="-122"/>
              </a:rPr>
              <a:t>Java</a:t>
            </a:r>
            <a:r>
              <a:rPr lang="zh-CN" altLang="zh-CN" sz="1800" b="1" kern="100" dirty="0">
                <a:effectLst/>
                <a:latin typeface="宋体" panose="02010600030101010101" pitchFamily="2" charset="-122"/>
                <a:ea typeface="宋体" panose="02010600030101010101" pitchFamily="2" charset="-122"/>
              </a:rPr>
              <a:t>多个线程“先进先出”的特性，将需要紧急处理的线程优先级设置为高，从排序队列中优先取得</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资源，而对于不重要的线程优先级设置较低，滞后获得</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资源。在就绪队列中，优先级高的线程可以优先得到</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资源而得到执行。优先级较低的线程等比它级别高的的线程执行完毕后，才能获得</a:t>
            </a:r>
            <a:r>
              <a:rPr lang="en-US" altLang="zh-CN" sz="1800" b="1" kern="100" dirty="0">
                <a:effectLst/>
                <a:latin typeface="宋体" panose="02010600030101010101" pitchFamily="2" charset="-122"/>
                <a:ea typeface="宋体" panose="02010600030101010101" pitchFamily="2" charset="-122"/>
              </a:rPr>
              <a:t>CPU</a:t>
            </a:r>
            <a:r>
              <a:rPr lang="zh-CN" altLang="zh-CN" sz="1800" b="1" kern="100" dirty="0">
                <a:effectLst/>
                <a:latin typeface="宋体" panose="02010600030101010101" pitchFamily="2" charset="-122"/>
                <a:ea typeface="宋体" panose="02010600030101010101" pitchFamily="2" charset="-122"/>
              </a:rPr>
              <a:t>资源。</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类中设置和获得线程优先级的方法分别为：</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void setPriority(int newPriority)</a:t>
            </a:r>
            <a:r>
              <a:rPr lang="zh-CN"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int getPriority( )</a:t>
            </a:r>
            <a:r>
              <a:rPr lang="zh-CN"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914536" y="1371654"/>
            <a:ext cx="10134334" cy="3277820"/>
          </a:xfrm>
          <a:prstGeom prst="rect">
            <a:avLst/>
          </a:prstGeom>
          <a:noFill/>
        </p:spPr>
        <p:txBody>
          <a:bodyPr wrap="square" rtlCol="0">
            <a:spAutoFit/>
          </a:bodyPr>
          <a:lstStyle/>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线程优先级的取值范围是</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到</a:t>
            </a:r>
            <a:r>
              <a:rPr lang="en-US" altLang="zh-CN" sz="1800" b="1" kern="100" dirty="0">
                <a:effectLst/>
                <a:latin typeface="宋体" panose="02010600030101010101" pitchFamily="2" charset="-122"/>
                <a:ea typeface="宋体" panose="02010600030101010101" pitchFamily="2" charset="-122"/>
              </a:rPr>
              <a:t>10</a:t>
            </a:r>
            <a:r>
              <a:rPr lang="zh-CN" altLang="zh-CN" sz="1800" b="1" kern="100" dirty="0">
                <a:effectLst/>
                <a:latin typeface="宋体" panose="02010600030101010101" pitchFamily="2" charset="-122"/>
                <a:ea typeface="宋体" panose="02010600030101010101" pitchFamily="2" charset="-122"/>
              </a:rPr>
              <a:t>，取</a:t>
            </a:r>
            <a:r>
              <a:rPr lang="en-US" altLang="zh-CN" sz="1800" b="1" kern="100" dirty="0">
                <a:effectLst/>
                <a:latin typeface="宋体" panose="02010600030101010101" pitchFamily="2" charset="-122"/>
                <a:ea typeface="宋体" panose="02010600030101010101" pitchFamily="2" charset="-122"/>
              </a:rPr>
              <a:t>10</a:t>
            </a:r>
            <a:r>
              <a:rPr lang="zh-CN" altLang="zh-CN" sz="1800" b="1" kern="100" dirty="0">
                <a:effectLst/>
                <a:latin typeface="宋体" panose="02010600030101010101" pitchFamily="2" charset="-122"/>
                <a:ea typeface="宋体" panose="02010600030101010101" pitchFamily="2" charset="-122"/>
              </a:rPr>
              <a:t>时优先级最高。</a:t>
            </a:r>
            <a:r>
              <a:rPr lang="en-US" altLang="zh-CN" sz="1800" b="1" kern="100" dirty="0">
                <a:effectLst/>
                <a:latin typeface="宋体" panose="02010600030101010101" pitchFamily="2" charset="-122"/>
                <a:ea typeface="宋体" panose="02010600030101010101" pitchFamily="2" charset="-122"/>
              </a:rPr>
              <a:t>Thread</a:t>
            </a:r>
            <a:r>
              <a:rPr lang="zh-CN" altLang="zh-CN" sz="1800" b="1" kern="100" dirty="0">
                <a:effectLst/>
                <a:latin typeface="宋体" panose="02010600030101010101" pitchFamily="2" charset="-122"/>
                <a:ea typeface="宋体" panose="02010600030101010101" pitchFamily="2" charset="-122"/>
              </a:rPr>
              <a:t>类中有</a:t>
            </a:r>
            <a:r>
              <a:rPr lang="en-US" altLang="zh-CN" sz="1800" b="1" kern="100" dirty="0">
                <a:effectLst/>
                <a:latin typeface="宋体" panose="02010600030101010101" pitchFamily="2" charset="-122"/>
                <a:ea typeface="宋体" panose="02010600030101010101" pitchFamily="2" charset="-122"/>
              </a:rPr>
              <a:t>3</a:t>
            </a:r>
            <a:r>
              <a:rPr lang="zh-CN" altLang="zh-CN" sz="1800" b="1" kern="100" dirty="0">
                <a:effectLst/>
                <a:latin typeface="宋体" panose="02010600030101010101" pitchFamily="2" charset="-122"/>
                <a:ea typeface="宋体" panose="02010600030101010101" pitchFamily="2" charset="-122"/>
              </a:rPr>
              <a:t>个</a:t>
            </a:r>
            <a:r>
              <a:rPr lang="en-US" altLang="zh-CN" sz="1800" b="1" kern="100" dirty="0">
                <a:effectLst/>
                <a:latin typeface="宋体" panose="02010600030101010101" pitchFamily="2" charset="-122"/>
                <a:ea typeface="宋体" panose="02010600030101010101" pitchFamily="2" charset="-122"/>
              </a:rPr>
              <a:t>int</a:t>
            </a:r>
            <a:r>
              <a:rPr lang="zh-CN" altLang="zh-CN" sz="1800" b="1" kern="100" dirty="0">
                <a:effectLst/>
                <a:latin typeface="宋体" panose="02010600030101010101" pitchFamily="2" charset="-122"/>
                <a:ea typeface="宋体" panose="02010600030101010101" pitchFamily="2" charset="-122"/>
              </a:rPr>
              <a:t>型的优先级常量，</a:t>
            </a:r>
            <a:r>
              <a:rPr lang="en-US" altLang="zh-CN" sz="1800" b="1" kern="100" dirty="0">
                <a:effectLst/>
                <a:latin typeface="宋体" panose="02010600030101010101" pitchFamily="2" charset="-122"/>
                <a:ea typeface="宋体" panose="02010600030101010101" pitchFamily="2" charset="-122"/>
              </a:rPr>
              <a:t>MAX_PRIORITY</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NORM_PRIORITY</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MIN_PRIORITY</a:t>
            </a:r>
            <a:r>
              <a:rPr lang="zh-CN" altLang="zh-CN" sz="1800" b="1" kern="100" dirty="0">
                <a:effectLst/>
                <a:latin typeface="宋体" panose="02010600030101010101" pitchFamily="2" charset="-122"/>
                <a:ea typeface="宋体" panose="02010600030101010101" pitchFamily="2" charset="-122"/>
              </a:rPr>
              <a:t>，分别对应的取值为</a:t>
            </a:r>
            <a:r>
              <a:rPr lang="en-US" altLang="zh-CN" sz="1800" b="1" kern="100" dirty="0">
                <a:effectLst/>
                <a:latin typeface="宋体" panose="02010600030101010101" pitchFamily="2" charset="-122"/>
                <a:ea typeface="宋体" panose="02010600030101010101" pitchFamily="2" charset="-122"/>
              </a:rPr>
              <a:t>10</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5</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。主线程的默认优先级常量是</a:t>
            </a:r>
            <a:r>
              <a:rPr lang="en-US" altLang="zh-CN" sz="1800" b="1" kern="100" dirty="0">
                <a:effectLst/>
                <a:latin typeface="宋体" panose="02010600030101010101" pitchFamily="2" charset="-122"/>
                <a:ea typeface="宋体" panose="02010600030101010101" pitchFamily="2" charset="-122"/>
              </a:rPr>
              <a:t>NORM_PRIORITY</a:t>
            </a:r>
            <a:r>
              <a:rPr lang="zh-CN" altLang="zh-CN" sz="1800" b="1" kern="100" dirty="0">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说明：除了优先级以外，影响线程先后顺序的因素还有程序运行时的系统环境、操作系统实现多任务的调度方法等。即在不同系统下运行同一个多线程程序在各线程交替运行的次序可能是不一样的。</a:t>
            </a:r>
            <a:r>
              <a:rPr lang="en-US" altLang="zh-CN" sz="1800" b="1" kern="100" dirty="0">
                <a:effectLst/>
                <a:latin typeface="宋体" panose="02010600030101010101" pitchFamily="2" charset="-122"/>
                <a:ea typeface="宋体" panose="02010600030101010101" pitchFamily="2" charset="-122"/>
              </a:rPr>
              <a:t>Java</a:t>
            </a:r>
            <a:r>
              <a:rPr lang="zh-CN" altLang="zh-CN" sz="1800" b="1" kern="100" dirty="0">
                <a:effectLst/>
                <a:latin typeface="宋体" panose="02010600030101010101" pitchFamily="2" charset="-122"/>
                <a:ea typeface="宋体" panose="02010600030101010101" pitchFamily="2" charset="-122"/>
              </a:rPr>
              <a:t>线程的优先级高并不代表一定会先执行，只是说明执行的概率高一些，所以在</a:t>
            </a:r>
            <a:r>
              <a:rPr lang="en-US" altLang="zh-CN" sz="1800" b="1" kern="100" dirty="0">
                <a:effectLst/>
                <a:latin typeface="宋体" panose="02010600030101010101" pitchFamily="2" charset="-122"/>
                <a:ea typeface="宋体" panose="02010600030101010101" pitchFamily="2" charset="-122"/>
              </a:rPr>
              <a:t>Java</a:t>
            </a:r>
            <a:r>
              <a:rPr lang="zh-CN" altLang="zh-CN" sz="1800" b="1" kern="100" dirty="0">
                <a:effectLst/>
                <a:latin typeface="宋体" panose="02010600030101010101" pitchFamily="2" charset="-122"/>
                <a:ea typeface="宋体" panose="02010600030101010101" pitchFamily="2" charset="-122"/>
              </a:rPr>
              <a:t>中用优先级来控制执行顺序是不确定的。</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609741" y="609674"/>
            <a:ext cx="10667720" cy="1286250"/>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下面举例说明不同优先级的多线程的情况。</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例</a:t>
            </a:r>
            <a:r>
              <a:rPr lang="en-US" altLang="zh-CN" sz="1800" b="1" kern="100" dirty="0">
                <a:effectLst/>
                <a:latin typeface="宋体" panose="02010600030101010101" pitchFamily="2" charset="-122"/>
                <a:ea typeface="宋体" panose="02010600030101010101" pitchFamily="2" charset="-122"/>
              </a:rPr>
              <a:t>3</a:t>
            </a:r>
            <a:r>
              <a:rPr lang="zh-CN" altLang="zh-CN" sz="1800" b="1" kern="100" dirty="0">
                <a:effectLst/>
                <a:latin typeface="宋体" panose="02010600030101010101" pitchFamily="2" charset="-122"/>
                <a:ea typeface="宋体" panose="02010600030101010101" pitchFamily="2" charset="-122"/>
              </a:rPr>
              <a:t>：创建两个线程，调用</a:t>
            </a:r>
            <a:r>
              <a:rPr lang="en-US" altLang="zh-CN" sz="1800" b="1" kern="100" dirty="0">
                <a:effectLst/>
                <a:latin typeface="宋体" panose="02010600030101010101" pitchFamily="2" charset="-122"/>
                <a:ea typeface="宋体" panose="02010600030101010101" pitchFamily="2" charset="-122"/>
              </a:rPr>
              <a:t>start()</a:t>
            </a:r>
            <a:r>
              <a:rPr lang="zh-CN" altLang="zh-CN" sz="1800" b="1" kern="100" dirty="0">
                <a:effectLst/>
                <a:latin typeface="宋体" panose="02010600030101010101" pitchFamily="2" charset="-122"/>
                <a:ea typeface="宋体" panose="02010600030101010101" pitchFamily="2" charset="-122"/>
              </a:rPr>
              <a:t>前设置不同的优先级，并让优先级低的先调用</a:t>
            </a:r>
            <a:r>
              <a:rPr lang="en-US" altLang="zh-CN" sz="1800" b="1" kern="100" dirty="0">
                <a:effectLst/>
                <a:latin typeface="宋体" panose="02010600030101010101" pitchFamily="2" charset="-122"/>
                <a:ea typeface="宋体" panose="02010600030101010101" pitchFamily="2" charset="-122"/>
              </a:rPr>
              <a:t>start()</a:t>
            </a:r>
            <a:r>
              <a:rPr lang="zh-CN" altLang="zh-CN" sz="1800" b="1" kern="100" dirty="0">
                <a:effectLst/>
                <a:latin typeface="宋体" panose="02010600030101010101" pitchFamily="2" charset="-122"/>
                <a:ea typeface="宋体" panose="02010600030101010101" pitchFamily="2" charset="-122"/>
              </a:rPr>
              <a:t>处于就绪状态，看这两个线程的运行次序。运行结果如图</a:t>
            </a:r>
            <a:r>
              <a:rPr lang="en-US" altLang="zh-CN" sz="1800" b="1" kern="100" dirty="0">
                <a:effectLst/>
                <a:latin typeface="宋体" panose="02010600030101010101" pitchFamily="2" charset="-122"/>
                <a:ea typeface="宋体" panose="02010600030101010101" pitchFamily="2" charset="-122"/>
              </a:rPr>
              <a:t>6-4</a:t>
            </a:r>
            <a:r>
              <a:rPr lang="zh-CN" altLang="zh-CN" sz="1800" b="1" kern="100" dirty="0">
                <a:effectLst/>
                <a:latin typeface="宋体" panose="02010600030101010101" pitchFamily="2" charset="-122"/>
                <a:ea typeface="宋体" panose="02010600030101010101" pitchFamily="2" charset="-122"/>
              </a:rPr>
              <a:t>所示：</a:t>
            </a:r>
            <a:endParaRPr lang="zh-CN" altLang="zh-CN" sz="1800" b="1" kern="100" dirty="0">
              <a:effectLst/>
              <a:latin typeface="宋体" panose="02010600030101010101" pitchFamily="2" charset="-122"/>
              <a:ea typeface="宋体" panose="02010600030101010101" pitchFamily="2" charset="-122"/>
            </a:endParaRPr>
          </a:p>
        </p:txBody>
      </p:sp>
      <p:pic>
        <p:nvPicPr>
          <p:cNvPr id="7" name="图片 6" descr="图5-6 设置优先级的运行结果"/>
          <p:cNvPicPr/>
          <p:nvPr/>
        </p:nvPicPr>
        <p:blipFill>
          <a:blip r:embed="rId1">
            <a:extLst>
              <a:ext uri="{28A0092B-C50C-407E-A947-70E740481C1C}">
                <a14:useLocalDpi xmlns:a14="http://schemas.microsoft.com/office/drawing/2010/main" val="0"/>
              </a:ext>
            </a:extLst>
          </a:blip>
          <a:srcRect/>
          <a:stretch>
            <a:fillRect/>
          </a:stretch>
        </p:blipFill>
        <p:spPr>
          <a:xfrm>
            <a:off x="3510414" y="2165554"/>
            <a:ext cx="4866373" cy="3505108"/>
          </a:xfrm>
          <a:prstGeom prst="rect">
            <a:avLst/>
          </a:prstGeom>
          <a:noFill/>
          <a:ln>
            <a:noFill/>
          </a:ln>
        </p:spPr>
      </p:pic>
      <p:sp>
        <p:nvSpPr>
          <p:cNvPr id="9" name="文本框 8"/>
          <p:cNvSpPr txBox="1"/>
          <p:nvPr/>
        </p:nvSpPr>
        <p:spPr>
          <a:xfrm>
            <a:off x="2895600" y="5793073"/>
            <a:ext cx="6096000" cy="455253"/>
          </a:xfrm>
          <a:prstGeom prst="rect">
            <a:avLst/>
          </a:prstGeom>
          <a:noFill/>
        </p:spPr>
        <p:txBody>
          <a:bodyPr wrap="square">
            <a:spAutoFit/>
          </a:bodyPr>
          <a:lstStyle/>
          <a:p>
            <a:pPr indent="266700" algn="ctr">
              <a:lnSpc>
                <a:spcPct val="150000"/>
              </a:lnSpc>
            </a:pPr>
            <a:r>
              <a:rPr lang="zh-CN" altLang="zh-CN" sz="1800" b="1" kern="100" dirty="0">
                <a:effectLst/>
                <a:latin typeface="宋体" panose="02010600030101010101" pitchFamily="2" charset="-122"/>
                <a:ea typeface="宋体" panose="02010600030101010101" pitchFamily="2" charset="-122"/>
              </a:rPr>
              <a:t>图</a:t>
            </a:r>
            <a:r>
              <a:rPr lang="en-US" altLang="zh-CN" sz="1800" b="1" kern="100" dirty="0">
                <a:effectLst/>
                <a:latin typeface="宋体" panose="02010600030101010101" pitchFamily="2" charset="-122"/>
                <a:ea typeface="宋体" panose="02010600030101010101" pitchFamily="2" charset="-122"/>
              </a:rPr>
              <a:t>6-4 </a:t>
            </a:r>
            <a:r>
              <a:rPr lang="zh-CN" altLang="zh-CN" sz="1800" b="1" kern="100" dirty="0">
                <a:effectLst/>
                <a:latin typeface="宋体" panose="02010600030101010101" pitchFamily="2" charset="-122"/>
                <a:ea typeface="宋体" panose="02010600030101010101" pitchFamily="2" charset="-122"/>
              </a:rPr>
              <a:t>设置优先级的运行结果</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0376" y="533476"/>
            <a:ext cx="5791208" cy="5028556"/>
          </a:xfrm>
          <a:prstGeom prst="rect">
            <a:avLst/>
          </a:prstGeom>
          <a:noFill/>
        </p:spPr>
        <p:txBody>
          <a:bodyPr wrap="square" rtlCol="0">
            <a:spAutoFit/>
          </a:bodyPr>
          <a:lstStyle/>
          <a:p>
            <a:pPr indent="266700" algn="just">
              <a:lnSpc>
                <a:spcPct val="150000"/>
              </a:lnSpc>
            </a:pPr>
            <a:r>
              <a:rPr lang="zh-CN" altLang="zh-CN" sz="1800" b="1" kern="100" dirty="0">
                <a:effectLst/>
                <a:latin typeface="Times New Roman" panose="02020603050405020304" pitchFamily="18" charset="0"/>
                <a:ea typeface="宋体" panose="02010600030101010101" pitchFamily="2" charset="-122"/>
              </a:rPr>
              <a:t>代码实现：</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class TestThread5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public static void main(String[] args)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Thread t1 = new MyThread1();</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Thread t2 = new Thread(new MyRunnable());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t1.setPriority(10);//</a:t>
            </a:r>
            <a:r>
              <a:rPr lang="zh-CN" altLang="zh-CN" sz="1800" b="1" kern="100" dirty="0">
                <a:solidFill>
                  <a:srgbClr val="000000"/>
                </a:solidFill>
                <a:effectLst/>
                <a:latin typeface="Times New Roman" panose="02020603050405020304" pitchFamily="18" charset="0"/>
                <a:ea typeface="宋体" panose="02010600030101010101" pitchFamily="2" charset="-122"/>
              </a:rPr>
              <a:t>设置优先级</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t2.setPriority(1);</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t2.start();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t1.start();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6324594" y="990663"/>
            <a:ext cx="5257662" cy="5770811"/>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class MyThread1 extends Thread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public void run()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for (int i = 0; i &lt; 10; i++)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System.out.println("</a:t>
            </a:r>
            <a:r>
              <a:rPr lang="zh-CN" altLang="zh-CN" sz="1800" b="1" kern="100" dirty="0">
                <a:solidFill>
                  <a:srgbClr val="000000"/>
                </a:solidFill>
                <a:effectLst/>
                <a:latin typeface="宋体" panose="02010600030101010101" pitchFamily="2" charset="-122"/>
                <a:ea typeface="宋体" panose="02010600030101010101" pitchFamily="2" charset="-122"/>
              </a:rPr>
              <a:t>线程</a:t>
            </a:r>
            <a:r>
              <a:rPr lang="en-US" altLang="zh-CN" sz="1800" b="1" kern="100" dirty="0">
                <a:solidFill>
                  <a:srgbClr val="000000"/>
                </a:solidFill>
                <a:effectLst/>
                <a:latin typeface="宋体" panose="02010600030101010101" pitchFamily="2" charset="-122"/>
                <a:ea typeface="宋体" panose="02010600030101010101" pitchFamily="2" charset="-122"/>
              </a:rPr>
              <a:t>1</a:t>
            </a:r>
            <a:r>
              <a:rPr lang="zh-CN" altLang="zh-CN" sz="1800" b="1" kern="100" dirty="0">
                <a:solidFill>
                  <a:srgbClr val="000000"/>
                </a:solidFill>
                <a:effectLst/>
                <a:latin typeface="宋体" panose="02010600030101010101" pitchFamily="2" charset="-122"/>
                <a:ea typeface="宋体" panose="02010600030101010101" pitchFamily="2" charset="-122"/>
              </a:rPr>
              <a:t>第</a:t>
            </a:r>
            <a:r>
              <a:rPr lang="en-US" altLang="zh-CN" sz="1800" b="1" kern="100" dirty="0">
                <a:solidFill>
                  <a:srgbClr val="000000"/>
                </a:solidFill>
                <a:effectLst/>
                <a:latin typeface="宋体" panose="02010600030101010101" pitchFamily="2" charset="-122"/>
                <a:ea typeface="宋体" panose="02010600030101010101" pitchFamily="2" charset="-122"/>
              </a:rPr>
              <a:t>" + i + "</a:t>
            </a:r>
            <a:r>
              <a:rPr lang="zh-CN" altLang="zh-CN" sz="1800" b="1" kern="100" dirty="0">
                <a:solidFill>
                  <a:srgbClr val="000000"/>
                </a:solidFill>
                <a:effectLst/>
                <a:latin typeface="宋体" panose="02010600030101010101" pitchFamily="2" charset="-122"/>
                <a:ea typeface="宋体" panose="02010600030101010101" pitchFamily="2" charset="-122"/>
              </a:rPr>
              <a:t>次执行！</a:t>
            </a: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try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Thread.sleep(100);</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 catch (InterruptedException e)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e.printStackTrace();//</a:t>
            </a:r>
            <a:r>
              <a:rPr lang="zh-CN" altLang="zh-CN" sz="1800" b="1" kern="100" dirty="0">
                <a:solidFill>
                  <a:srgbClr val="000000"/>
                </a:solidFill>
                <a:effectLst/>
                <a:latin typeface="宋体" panose="02010600030101010101" pitchFamily="2" charset="-122"/>
                <a:ea typeface="宋体" panose="02010600030101010101" pitchFamily="2" charset="-122"/>
              </a:rPr>
              <a:t>打印异常信息</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802864" y="914466"/>
            <a:ext cx="8610374" cy="4939814"/>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class MyRunnable implements Runnable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public void run()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for (int i = 0; i &lt; 10; i++)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System.out.println("</a:t>
            </a:r>
            <a:r>
              <a:rPr lang="zh-CN" altLang="zh-CN" sz="1800" b="1" kern="100" dirty="0">
                <a:solidFill>
                  <a:srgbClr val="000000"/>
                </a:solidFill>
                <a:effectLst/>
                <a:latin typeface="宋体" panose="02010600030101010101" pitchFamily="2" charset="-122"/>
                <a:ea typeface="宋体" panose="02010600030101010101" pitchFamily="2" charset="-122"/>
              </a:rPr>
              <a:t>线程</a:t>
            </a:r>
            <a:r>
              <a:rPr lang="en-US" altLang="zh-CN" sz="1800" b="1" kern="100" dirty="0">
                <a:solidFill>
                  <a:srgbClr val="000000"/>
                </a:solidFill>
                <a:effectLst/>
                <a:latin typeface="宋体" panose="02010600030101010101" pitchFamily="2" charset="-122"/>
                <a:ea typeface="宋体" panose="02010600030101010101" pitchFamily="2" charset="-122"/>
              </a:rPr>
              <a:t>2</a:t>
            </a:r>
            <a:r>
              <a:rPr lang="zh-CN" altLang="zh-CN" sz="1800" b="1" kern="100" dirty="0">
                <a:solidFill>
                  <a:srgbClr val="000000"/>
                </a:solidFill>
                <a:effectLst/>
                <a:latin typeface="宋体" panose="02010600030101010101" pitchFamily="2" charset="-122"/>
                <a:ea typeface="宋体" panose="02010600030101010101" pitchFamily="2" charset="-122"/>
              </a:rPr>
              <a:t>第</a:t>
            </a:r>
            <a:r>
              <a:rPr lang="en-US" altLang="zh-CN" sz="1800" b="1" kern="100" dirty="0">
                <a:solidFill>
                  <a:srgbClr val="000000"/>
                </a:solidFill>
                <a:effectLst/>
                <a:latin typeface="宋体" panose="02010600030101010101" pitchFamily="2" charset="-122"/>
                <a:ea typeface="宋体" panose="02010600030101010101" pitchFamily="2" charset="-122"/>
              </a:rPr>
              <a:t>" + i + "</a:t>
            </a:r>
            <a:r>
              <a:rPr lang="zh-CN" altLang="zh-CN" sz="1800" b="1" kern="100" dirty="0">
                <a:solidFill>
                  <a:srgbClr val="000000"/>
                </a:solidFill>
                <a:effectLst/>
                <a:latin typeface="宋体" panose="02010600030101010101" pitchFamily="2" charset="-122"/>
                <a:ea typeface="宋体" panose="02010600030101010101" pitchFamily="2" charset="-122"/>
              </a:rPr>
              <a:t>次执行！</a:t>
            </a: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try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Thread.sleep(100);</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 catch (InterruptedException e)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e.printStackTrace();</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3546" y="685872"/>
            <a:ext cx="2554367" cy="495300"/>
          </a:xfrm>
        </p:spPr>
        <p:txBody>
          <a:bodyPr/>
          <a:lstStyle/>
          <a:p>
            <a:r>
              <a:rPr lang="zh-CN" altLang="en-US" dirty="0"/>
              <a:t>任务实施</a:t>
            </a:r>
            <a:endParaRPr lang="zh-CN" altLang="en-US" dirty="0"/>
          </a:p>
        </p:txBody>
      </p:sp>
      <p:sp>
        <p:nvSpPr>
          <p:cNvPr id="3" name="文本框 2"/>
          <p:cNvSpPr txBox="1"/>
          <p:nvPr/>
        </p:nvSpPr>
        <p:spPr>
          <a:xfrm>
            <a:off x="1371724" y="1524050"/>
            <a:ext cx="7315008" cy="2215991"/>
          </a:xfrm>
          <a:prstGeom prst="rect">
            <a:avLst/>
          </a:prstGeom>
          <a:noFill/>
        </p:spPr>
        <p:txBody>
          <a:bodyPr wrap="square" rtlCol="0">
            <a:spAutoFit/>
          </a:bodyPr>
          <a:lstStyle/>
          <a:p>
            <a:pPr indent="266700" algn="just">
              <a:lnSpc>
                <a:spcPct val="150000"/>
              </a:lnSpc>
            </a:pPr>
            <a:r>
              <a:rPr lang="en-US" altLang="zh-CN" sz="2000" b="1" kern="100" dirty="0">
                <a:effectLst/>
                <a:latin typeface="宋体" panose="02010600030101010101" pitchFamily="2" charset="-122"/>
                <a:ea typeface="宋体" panose="02010600030101010101" pitchFamily="2" charset="-122"/>
              </a:rPr>
              <a:t>1.</a:t>
            </a:r>
            <a:r>
              <a:rPr lang="zh-CN" altLang="zh-CN" sz="2000" b="1" kern="100" dirty="0">
                <a:effectLst/>
                <a:latin typeface="宋体" panose="02010600030101010101" pitchFamily="2" charset="-122"/>
                <a:ea typeface="宋体" panose="02010600030101010101" pitchFamily="2" charset="-122"/>
              </a:rPr>
              <a:t>建立一个</a:t>
            </a:r>
            <a:r>
              <a:rPr lang="en-US" altLang="zh-CN" sz="2000" b="1" kern="100" dirty="0">
                <a:effectLst/>
                <a:latin typeface="宋体" panose="02010600030101010101" pitchFamily="2" charset="-122"/>
                <a:ea typeface="宋体" panose="02010600030101010101" pitchFamily="2" charset="-122"/>
              </a:rPr>
              <a:t>Applet</a:t>
            </a:r>
            <a:r>
              <a:rPr lang="zh-CN" altLang="zh-CN" sz="2000" b="1" kern="100" dirty="0">
                <a:effectLst/>
                <a:latin typeface="宋体" panose="02010600030101010101" pitchFamily="2" charset="-122"/>
                <a:ea typeface="宋体" panose="02010600030101010101" pitchFamily="2" charset="-122"/>
              </a:rPr>
              <a:t>程序。</a:t>
            </a:r>
            <a:endParaRPr lang="zh-CN" altLang="zh-CN" sz="20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2000" b="1" kern="100" dirty="0">
                <a:effectLst/>
                <a:latin typeface="宋体" panose="02010600030101010101" pitchFamily="2" charset="-122"/>
                <a:ea typeface="宋体" panose="02010600030101010101" pitchFamily="2" charset="-122"/>
              </a:rPr>
              <a:t>2.</a:t>
            </a:r>
            <a:r>
              <a:rPr lang="zh-CN" altLang="zh-CN" sz="2000" b="1" kern="100" dirty="0">
                <a:effectLst/>
                <a:latin typeface="宋体" panose="02010600030101010101" pitchFamily="2" charset="-122"/>
                <a:ea typeface="宋体" panose="02010600030101010101" pitchFamily="2" charset="-122"/>
              </a:rPr>
              <a:t>建立两个线程对象：</a:t>
            </a:r>
            <a:r>
              <a:rPr lang="en-US" altLang="zh-CN" sz="2000" b="1" kern="100" dirty="0">
                <a:effectLst/>
                <a:latin typeface="宋体" panose="02010600030101010101" pitchFamily="2" charset="-122"/>
                <a:ea typeface="宋体" panose="02010600030101010101" pitchFamily="2" charset="-122"/>
              </a:rPr>
              <a:t>blue_thread</a:t>
            </a:r>
            <a:r>
              <a:rPr lang="zh-CN" altLang="zh-CN" sz="2000" b="1" kern="100" dirty="0">
                <a:effectLst/>
                <a:latin typeface="宋体" panose="02010600030101010101" pitchFamily="2" charset="-122"/>
                <a:ea typeface="宋体" panose="02010600030101010101" pitchFamily="2" charset="-122"/>
              </a:rPr>
              <a:t>和</a:t>
            </a:r>
            <a:r>
              <a:rPr lang="en-US" altLang="zh-CN" sz="2000" b="1" kern="100" dirty="0">
                <a:effectLst/>
                <a:latin typeface="宋体" panose="02010600030101010101" pitchFamily="2" charset="-122"/>
                <a:ea typeface="宋体" panose="02010600030101010101" pitchFamily="2" charset="-122"/>
              </a:rPr>
              <a:t>red_thread</a:t>
            </a:r>
            <a:r>
              <a:rPr lang="zh-CN" altLang="zh-CN" sz="2000" b="1" kern="100" dirty="0">
                <a:effectLst/>
                <a:latin typeface="宋体" panose="02010600030101010101" pitchFamily="2" charset="-122"/>
                <a:ea typeface="宋体" panose="02010600030101010101" pitchFamily="2" charset="-122"/>
              </a:rPr>
              <a:t>。</a:t>
            </a:r>
            <a:endParaRPr lang="zh-CN" altLang="zh-CN" sz="20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2000" b="1" kern="100" dirty="0">
                <a:effectLst/>
                <a:latin typeface="宋体" panose="02010600030101010101" pitchFamily="2" charset="-122"/>
                <a:ea typeface="宋体" panose="02010600030101010101" pitchFamily="2" charset="-122"/>
              </a:rPr>
              <a:t>3.</a:t>
            </a:r>
            <a:r>
              <a:rPr lang="zh-CN" altLang="zh-CN" sz="2000" b="1" kern="100" dirty="0">
                <a:effectLst/>
                <a:latin typeface="宋体" panose="02010600030101010101" pitchFamily="2" charset="-122"/>
                <a:ea typeface="宋体" panose="02010600030101010101" pitchFamily="2" charset="-122"/>
              </a:rPr>
              <a:t>利用</a:t>
            </a:r>
            <a:r>
              <a:rPr lang="en-US" altLang="zh-CN" sz="2000" b="1" kern="100" dirty="0">
                <a:effectLst/>
                <a:latin typeface="宋体" panose="02010600030101010101" pitchFamily="2" charset="-122"/>
                <a:ea typeface="宋体" panose="02010600030101010101" pitchFamily="2" charset="-122"/>
              </a:rPr>
              <a:t>Runnable</a:t>
            </a:r>
            <a:r>
              <a:rPr lang="zh-CN" altLang="zh-CN" sz="2000" b="1" kern="100" dirty="0">
                <a:effectLst/>
                <a:latin typeface="宋体" panose="02010600030101010101" pitchFamily="2" charset="-122"/>
                <a:ea typeface="宋体" panose="02010600030101010101" pitchFamily="2" charset="-122"/>
              </a:rPr>
              <a:t>接口方式实现多线程。</a:t>
            </a:r>
            <a:endParaRPr lang="zh-CN" altLang="zh-CN" sz="20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2000" b="1" kern="100" dirty="0">
                <a:effectLst/>
                <a:latin typeface="宋体" panose="02010600030101010101" pitchFamily="2" charset="-122"/>
                <a:ea typeface="宋体" panose="02010600030101010101" pitchFamily="2" charset="-122"/>
              </a:rPr>
              <a:t>4.</a:t>
            </a:r>
            <a:r>
              <a:rPr lang="zh-CN" altLang="zh-CN" sz="2000" b="1" kern="100" dirty="0">
                <a:effectLst/>
                <a:latin typeface="宋体" panose="02010600030101010101" pitchFamily="2" charset="-122"/>
                <a:ea typeface="宋体" panose="02010600030101010101" pitchFamily="2" charset="-122"/>
              </a:rPr>
              <a:t>编写</a:t>
            </a:r>
            <a:r>
              <a:rPr lang="en-US" altLang="zh-CN" sz="2000" b="1" kern="100" dirty="0">
                <a:effectLst/>
                <a:latin typeface="宋体" panose="02010600030101010101" pitchFamily="2" charset="-122"/>
                <a:ea typeface="宋体" panose="02010600030101010101" pitchFamily="2" charset="-122"/>
              </a:rPr>
              <a:t>Applet</a:t>
            </a:r>
            <a:r>
              <a:rPr lang="zh-CN" altLang="zh-CN" sz="2000" b="1" kern="100" dirty="0">
                <a:effectLst/>
                <a:latin typeface="宋体" panose="02010600030101010101" pitchFamily="2" charset="-122"/>
                <a:ea typeface="宋体" panose="02010600030101010101" pitchFamily="2" charset="-122"/>
              </a:rPr>
              <a:t>的</a:t>
            </a:r>
            <a:r>
              <a:rPr lang="en-US" altLang="zh-CN" sz="2000" b="1" kern="100" dirty="0">
                <a:effectLst/>
                <a:latin typeface="宋体" panose="02010600030101010101" pitchFamily="2" charset="-122"/>
                <a:ea typeface="宋体" panose="02010600030101010101" pitchFamily="2" charset="-122"/>
              </a:rPr>
              <a:t>HTML</a:t>
            </a:r>
            <a:r>
              <a:rPr lang="zh-CN" altLang="zh-CN" sz="2000" b="1" kern="100" dirty="0">
                <a:effectLst/>
                <a:latin typeface="宋体" panose="02010600030101010101" pitchFamily="2" charset="-122"/>
                <a:ea typeface="宋体" panose="02010600030101010101" pitchFamily="2" charset="-122"/>
              </a:rPr>
              <a:t>程序。</a:t>
            </a:r>
            <a:endParaRPr lang="zh-CN" altLang="zh-CN" sz="20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8754" y="609674"/>
            <a:ext cx="8534176" cy="5770811"/>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代码实现：</a:t>
            </a:r>
            <a:endParaRPr lang="en-US"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b="1" kern="100" dirty="0">
                <a:effectLst/>
                <a:latin typeface="宋体" panose="02010600030101010101" pitchFamily="2" charset="-122"/>
                <a:ea typeface="宋体" panose="02010600030101010101" pitchFamily="2" charset="-122"/>
              </a:rPr>
              <a:t>（</a:t>
            </a:r>
            <a:r>
              <a:rPr lang="en-US" altLang="zh-CN" b="1" kern="100" dirty="0">
                <a:effectLst/>
                <a:latin typeface="宋体" panose="02010600030101010101" pitchFamily="2" charset="-122"/>
                <a:ea typeface="宋体" panose="02010600030101010101" pitchFamily="2" charset="-122"/>
              </a:rPr>
              <a:t>1</a:t>
            </a:r>
            <a:r>
              <a:rPr lang="zh-CN" altLang="zh-CN" b="1" kern="100" dirty="0">
                <a:effectLst/>
                <a:latin typeface="宋体" panose="02010600030101010101" pitchFamily="2" charset="-122"/>
                <a:ea typeface="宋体" panose="02010600030101010101" pitchFamily="2" charset="-122"/>
              </a:rPr>
              <a:t>）</a:t>
            </a:r>
            <a:r>
              <a:rPr lang="en-US" altLang="zh-CN" b="1" kern="100" dirty="0">
                <a:effectLst/>
                <a:latin typeface="宋体" panose="02010600030101010101" pitchFamily="2" charset="-122"/>
                <a:ea typeface="宋体" panose="02010600030101010101" pitchFamily="2" charset="-122"/>
              </a:rPr>
              <a:t>BlueRedThread.java</a:t>
            </a:r>
            <a:r>
              <a:rPr lang="zh-CN" altLang="zh-CN" b="1" kern="100" dirty="0">
                <a:effectLst/>
                <a:latin typeface="宋体" panose="02010600030101010101" pitchFamily="2" charset="-122"/>
                <a:ea typeface="宋体" panose="02010600030101010101" pitchFamily="2" charset="-122"/>
              </a:rPr>
              <a:t>文件：</a:t>
            </a:r>
            <a:endParaRPr lang="en-US" altLang="zh-CN" b="1" kern="100" dirty="0">
              <a:solidFill>
                <a:srgbClr val="000000"/>
              </a:solidFill>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import java.applet.*;</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import java.awt.*;</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public class BlueRedThread extends Applet implements Runnable {</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int x,y;       //</a:t>
            </a:r>
            <a:r>
              <a:rPr lang="zh-CN" altLang="zh-CN" b="1" kern="100" dirty="0">
                <a:solidFill>
                  <a:srgbClr val="000000"/>
                </a:solidFill>
                <a:effectLst/>
                <a:latin typeface="宋体" panose="02010600030101010101" pitchFamily="2" charset="-122"/>
                <a:ea typeface="宋体" panose="02010600030101010101" pitchFamily="2" charset="-122"/>
              </a:rPr>
              <a:t>显示文字的坐标</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int window_width,window_height;//</a:t>
            </a:r>
            <a:r>
              <a:rPr lang="zh-CN" altLang="zh-CN" b="1" kern="100" dirty="0">
                <a:solidFill>
                  <a:srgbClr val="000000"/>
                </a:solidFill>
                <a:effectLst/>
                <a:latin typeface="宋体" panose="02010600030101010101" pitchFamily="2" charset="-122"/>
                <a:ea typeface="宋体" panose="02010600030101010101" pitchFamily="2" charset="-122"/>
              </a:rPr>
              <a:t>窗口的宽度和高度</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boolean a=false; //</a:t>
            </a:r>
            <a:r>
              <a:rPr lang="zh-CN" altLang="zh-CN" b="1" kern="100" dirty="0">
                <a:solidFill>
                  <a:srgbClr val="000000"/>
                </a:solidFill>
                <a:effectLst/>
                <a:latin typeface="宋体" panose="02010600030101010101" pitchFamily="2" charset="-122"/>
                <a:ea typeface="宋体" panose="02010600030101010101" pitchFamily="2" charset="-122"/>
              </a:rPr>
              <a:t>区分红蓝两种颜色</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Thread blue_thread=new Thread(this);</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Thread red_thread=new Thread(this);</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String s1="blue_thread</a:t>
            </a:r>
            <a:r>
              <a:rPr lang="zh-CN" altLang="zh-CN" b="1" kern="100" dirty="0">
                <a:solidFill>
                  <a:srgbClr val="000000"/>
                </a:solidFill>
                <a:effectLst/>
                <a:latin typeface="宋体" panose="02010600030101010101" pitchFamily="2" charset="-122"/>
                <a:ea typeface="宋体" panose="02010600030101010101" pitchFamily="2" charset="-122"/>
              </a:rPr>
              <a:t>线程正在运行</a:t>
            </a:r>
            <a:r>
              <a:rPr lang="en-US" altLang="zh-CN" b="1" kern="100" dirty="0">
                <a:solidFill>
                  <a:srgbClr val="000000"/>
                </a:solidFill>
                <a:effectLst/>
                <a:latin typeface="宋体" panose="02010600030101010101" pitchFamily="2" charset="-122"/>
                <a:ea typeface="宋体" panose="02010600030101010101" pitchFamily="2" charset="-122"/>
              </a:rPr>
              <a:t>";</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String s2="red_thread</a:t>
            </a:r>
            <a:r>
              <a:rPr lang="zh-CN" altLang="zh-CN" b="1" kern="100" dirty="0">
                <a:solidFill>
                  <a:srgbClr val="000000"/>
                </a:solidFill>
                <a:effectLst/>
                <a:latin typeface="宋体" panose="02010600030101010101" pitchFamily="2" charset="-122"/>
                <a:ea typeface="宋体" panose="02010600030101010101" pitchFamily="2" charset="-122"/>
              </a:rPr>
              <a:t>线程正在运行</a:t>
            </a:r>
            <a:r>
              <a:rPr lang="en-US" altLang="zh-CN" b="1" kern="100" dirty="0">
                <a:solidFill>
                  <a:srgbClr val="000000"/>
                </a:solidFill>
                <a:effectLst/>
                <a:latin typeface="宋体" panose="02010600030101010101" pitchFamily="2" charset="-122"/>
                <a:ea typeface="宋体" panose="02010600030101010101" pitchFamily="2" charset="-122"/>
              </a:rPr>
              <a:t>";</a:t>
            </a:r>
            <a:endParaRPr lang="zh-CN" altLang="zh-CN" b="1" kern="100" dirty="0">
              <a:effectLst/>
              <a:latin typeface="宋体" panose="02010600030101010101" pitchFamily="2" charset="-122"/>
              <a:ea typeface="宋体" panose="02010600030101010101" pitchFamily="2" charset="-122"/>
            </a:endParaRPr>
          </a:p>
          <a:p>
            <a:pPr lvl="1"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a:t>
            </a:r>
            <a:endParaRPr lang="zh-CN" altLang="zh-CN"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76358" y="536196"/>
            <a:ext cx="5410058" cy="4524315"/>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void init(){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window_width=this.getSize().width;</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window_height=this.getSize().height;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x=window_width;</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y=window_height/2;</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public void start(){    </a:t>
            </a:r>
            <a:endParaRPr lang="zh-CN" altLang="zh-CN"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blue_thread.start(); //</a:t>
            </a:r>
            <a:r>
              <a:rPr lang="zh-CN" altLang="zh-CN" b="1" kern="100" dirty="0">
                <a:solidFill>
                  <a:srgbClr val="000000"/>
                </a:solidFill>
                <a:effectLst/>
                <a:latin typeface="Times New Roman" panose="02020603050405020304" pitchFamily="18" charset="0"/>
                <a:ea typeface="宋体" panose="02010600030101010101" pitchFamily="2" charset="-122"/>
              </a:rPr>
              <a:t>启动线程</a:t>
            </a:r>
            <a:endParaRPr lang="zh-CN" altLang="zh-CN"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red_thread.start();</a:t>
            </a:r>
            <a:endParaRPr lang="zh-CN" altLang="zh-CN"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b="1" kern="100" dirty="0">
                <a:solidFill>
                  <a:srgbClr val="000000"/>
                </a:solidFill>
                <a:effectLst/>
                <a:latin typeface="宋体" panose="02010600030101010101" pitchFamily="2" charset="-122"/>
                <a:ea typeface="宋体" panose="02010600030101010101" pitchFamily="2" charset="-122"/>
              </a:rPr>
              <a:t>    	}</a:t>
            </a:r>
            <a:endParaRPr lang="zh-CN" altLang="zh-CN" b="1" kern="100" dirty="0">
              <a:effectLst/>
              <a:latin typeface="Times New Roman" panose="02020603050405020304" pitchFamily="18" charset="0"/>
              <a:ea typeface="宋体" panose="02010600030101010101" pitchFamily="2" charset="-122"/>
            </a:endParaRPr>
          </a:p>
          <a:p>
            <a:endParaRPr lang="zh-CN" altLang="en-US" dirty="0"/>
          </a:p>
        </p:txBody>
      </p:sp>
      <p:sp>
        <p:nvSpPr>
          <p:cNvPr id="6" name="文本框 5"/>
          <p:cNvSpPr txBox="1"/>
          <p:nvPr/>
        </p:nvSpPr>
        <p:spPr>
          <a:xfrm>
            <a:off x="5029228" y="536196"/>
            <a:ext cx="7162772" cy="6186309"/>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void run()</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for(int i=1;i&lt;=1000;i++)</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	</a:t>
            </a:r>
            <a:endParaRPr lang="en-US" altLang="zh-CN" sz="1800" b="1" kern="100" dirty="0">
              <a:solidFill>
                <a:srgbClr val="000000"/>
              </a:solidFill>
              <a:effectLst/>
              <a:latin typeface="宋体" panose="02010600030101010101" pitchFamily="2" charset="-122"/>
              <a:ea typeface="宋体" panose="02010600030101010101" pitchFamily="2" charset="-122"/>
            </a:endParaRPr>
          </a:p>
          <a:p>
            <a:pPr indent="266700" algn="just">
              <a:lnSpc>
                <a:spcPct val="150000"/>
              </a:lnSpc>
            </a:pPr>
            <a:r>
              <a:rPr lang="en-US" altLang="zh-CN" b="1" kern="100" dirty="0">
                <a:solidFill>
                  <a:srgbClr val="000000"/>
                </a:solidFill>
                <a:latin typeface="宋体" panose="02010600030101010101" pitchFamily="2" charset="-122"/>
                <a:ea typeface="宋体" panose="02010600030101010101" pitchFamily="2" charset="-122"/>
              </a:rPr>
              <a:t>	</a:t>
            </a:r>
            <a:r>
              <a:rPr lang="en-US" altLang="zh-CN" sz="1800" b="1" kern="100" dirty="0">
                <a:solidFill>
                  <a:srgbClr val="000000"/>
                </a:solidFill>
                <a:effectLst/>
                <a:latin typeface="宋体" panose="02010600030101010101" pitchFamily="2" charset="-122"/>
                <a:ea typeface="宋体" panose="02010600030101010101" pitchFamily="2" charset="-122"/>
              </a:rPr>
              <a:t>if(Thread.currentThread()==blue_thread)</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a=true;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else 				 	     		if(Thread.currentThread()==red_thread)</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a=false;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repaint();</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x-=10;    //x</a:t>
            </a:r>
            <a:r>
              <a:rPr lang="zh-CN" altLang="zh-CN" sz="1800" b="1" kern="100" dirty="0">
                <a:solidFill>
                  <a:srgbClr val="000000"/>
                </a:solidFill>
                <a:effectLst/>
                <a:latin typeface="Times New Roman" panose="02020603050405020304" pitchFamily="18" charset="0"/>
                <a:ea typeface="宋体" panose="02010600030101010101" pitchFamily="2" charset="-122"/>
              </a:rPr>
              <a:t>坐标左移</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if(x&lt;0)</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x=window_width;//</a:t>
            </a:r>
            <a:r>
              <a:rPr lang="zh-CN" altLang="zh-CN" sz="1800" b="1" kern="100" dirty="0">
                <a:solidFill>
                  <a:srgbClr val="000000"/>
                </a:solidFill>
                <a:effectLst/>
                <a:latin typeface="Times New Roman" panose="02020603050405020304" pitchFamily="18" charset="0"/>
                <a:ea typeface="宋体" panose="02010600030101010101" pitchFamily="2" charset="-122"/>
              </a:rPr>
              <a:t>左移到最左端时，再从最右端开始</a:t>
            </a:r>
            <a:endParaRPr lang="zh-CN" altLang="zh-CN" sz="1800" b="1" kern="100" dirty="0">
              <a:effectLst/>
              <a:latin typeface="Times New Roman" panose="02020603050405020304" pitchFamily="18" charset="0"/>
              <a:ea typeface="宋体" panose="02010600030101010101" pitchFamily="2" charset="-122"/>
            </a:endParaRPr>
          </a:p>
          <a:p>
            <a:endParaRPr lang="zh-CN"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533546" y="561353"/>
            <a:ext cx="5181464" cy="3693319"/>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try{			</a:t>
            </a:r>
            <a:endParaRPr lang="en-US" altLang="zh-CN" sz="1800" b="1" kern="100" dirty="0">
              <a:solidFill>
                <a:srgbClr val="000000"/>
              </a:solidFill>
              <a:effectLst/>
              <a:latin typeface="宋体" panose="02010600030101010101" pitchFamily="2" charset="-122"/>
              <a:ea typeface="宋体" panose="02010600030101010101" pitchFamily="2" charset="-122"/>
            </a:endParaRPr>
          </a:p>
          <a:p>
            <a:pPr indent="266700" algn="just">
              <a:lnSpc>
                <a:spcPct val="150000"/>
              </a:lnSpc>
            </a:pPr>
            <a:r>
              <a:rPr lang="en-US" altLang="zh-CN" b="1" kern="100" dirty="0">
                <a:solidFill>
                  <a:srgbClr val="000000"/>
                </a:solidFill>
                <a:latin typeface="宋体" panose="02010600030101010101" pitchFamily="2" charset="-122"/>
                <a:ea typeface="宋体" panose="02010600030101010101" pitchFamily="2" charset="-122"/>
              </a:rPr>
              <a:t>	</a:t>
            </a:r>
            <a:r>
              <a:rPr lang="en-US" altLang="zh-CN" sz="1800" b="1" kern="100" dirty="0">
                <a:solidFill>
                  <a:srgbClr val="000000"/>
                </a:solidFill>
                <a:effectLst/>
                <a:latin typeface="宋体" panose="02010600030101010101" pitchFamily="2" charset="-122"/>
                <a:ea typeface="宋体" panose="02010600030101010101" pitchFamily="2" charset="-122"/>
              </a:rPr>
              <a:t>Thread.sleep(1000);//</a:t>
            </a:r>
            <a:r>
              <a:rPr lang="zh-CN" altLang="zh-CN" sz="1800" b="1" kern="100" dirty="0">
                <a:solidFill>
                  <a:srgbClr val="000000"/>
                </a:solidFill>
                <a:effectLst/>
                <a:latin typeface="宋体" panose="02010600030101010101" pitchFamily="2" charset="-122"/>
                <a:ea typeface="宋体" panose="02010600030101010101" pitchFamily="2" charset="-122"/>
              </a:rPr>
              <a:t>休眠</a:t>
            </a:r>
            <a:r>
              <a:rPr lang="en-US" altLang="zh-CN" sz="1800" b="1" kern="100" dirty="0">
                <a:solidFill>
                  <a:srgbClr val="000000"/>
                </a:solidFill>
                <a:effectLst/>
                <a:latin typeface="宋体" panose="02010600030101010101" pitchFamily="2" charset="-122"/>
                <a:ea typeface="宋体" panose="02010600030101010101" pitchFamily="2" charset="-122"/>
              </a:rPr>
              <a:t>1000</a:t>
            </a:r>
            <a:r>
              <a:rPr lang="zh-CN" altLang="zh-CN" sz="1800" b="1" kern="100" dirty="0">
                <a:solidFill>
                  <a:srgbClr val="000000"/>
                </a:solidFill>
                <a:effectLst/>
                <a:latin typeface="宋体" panose="02010600030101010101" pitchFamily="2" charset="-122"/>
                <a:ea typeface="宋体" panose="02010600030101010101" pitchFamily="2" charset="-122"/>
              </a:rPr>
              <a:t>毫秒</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return;</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
        <p:nvSpPr>
          <p:cNvPr id="5" name="文本框 4"/>
          <p:cNvSpPr txBox="1"/>
          <p:nvPr/>
        </p:nvSpPr>
        <p:spPr>
          <a:xfrm>
            <a:off x="7010376" y="457278"/>
            <a:ext cx="5333860" cy="4939814"/>
          </a:xfrm>
          <a:prstGeom prst="rect">
            <a:avLst/>
          </a:prstGeom>
          <a:noFill/>
        </p:spPr>
        <p:txBody>
          <a:bodyPr wrap="square" rtlCol="0">
            <a:spAutoFit/>
          </a:bodyPr>
          <a:lstStyle/>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void paint(Graphics g)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if(a==true){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g.setColor(Color.blue);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g.drawString(s1,x,y);</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else{</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g.setColor(Color.red);</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g.drawString(s2,x,y);</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  </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a:p>
            <a:endParaRPr lang="zh-CN" altLang="en-US" dirty="0"/>
          </a:p>
        </p:txBody>
      </p:sp>
      <p:sp>
        <p:nvSpPr>
          <p:cNvPr id="6" name="文本框 5"/>
          <p:cNvSpPr txBox="1"/>
          <p:nvPr/>
        </p:nvSpPr>
        <p:spPr>
          <a:xfrm>
            <a:off x="381150" y="4242930"/>
            <a:ext cx="7543602" cy="2308324"/>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BlueRed.html</a:t>
            </a:r>
            <a:r>
              <a:rPr lang="zh-CN" altLang="zh-CN" sz="1800" b="1" kern="100" dirty="0">
                <a:effectLst/>
                <a:latin typeface="宋体" panose="02010600030101010101" pitchFamily="2" charset="-122"/>
                <a:ea typeface="宋体" panose="02010600030101010101" pitchFamily="2" charset="-122"/>
              </a:rPr>
              <a:t>文件：</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&lt;html&gt;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&lt;applet code=</a:t>
            </a:r>
            <a:r>
              <a:rPr lang="en-US" altLang="zh-CN" sz="1800" b="1" kern="100" dirty="0" err="1">
                <a:solidFill>
                  <a:srgbClr val="000000"/>
                </a:solidFill>
                <a:effectLst/>
                <a:latin typeface="宋体" panose="02010600030101010101" pitchFamily="2" charset="-122"/>
                <a:ea typeface="宋体" panose="02010600030101010101" pitchFamily="2" charset="-122"/>
              </a:rPr>
              <a:t>BlueRedThread.class</a:t>
            </a:r>
            <a:r>
              <a:rPr lang="en-US" altLang="zh-CN" sz="1800" b="1" kern="100" dirty="0">
                <a:solidFill>
                  <a:srgbClr val="000000"/>
                </a:solidFill>
                <a:effectLst/>
                <a:latin typeface="宋体" panose="02010600030101010101" pitchFamily="2" charset="-122"/>
                <a:ea typeface="宋体" panose="02010600030101010101" pitchFamily="2" charset="-122"/>
              </a:rPr>
              <a:t> width=400 height=300&gt;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&lt;/applet&gt;</a:t>
            </a:r>
            <a:endParaRPr lang="zh-CN" altLang="zh-CN" sz="1800" b="1" kern="100" dirty="0">
              <a:effectLst/>
              <a:latin typeface="宋体" panose="02010600030101010101" pitchFamily="2" charset="-122"/>
              <a:ea typeface="宋体" panose="02010600030101010101" pitchFamily="2" charset="-122"/>
            </a:endParaRPr>
          </a:p>
          <a:p>
            <a:pPr algn="just"/>
            <a:r>
              <a:rPr lang="en-US" altLang="zh-CN" sz="1800" b="1" kern="100" dirty="0">
                <a:solidFill>
                  <a:srgbClr val="000000"/>
                </a:solidFill>
                <a:effectLst/>
                <a:latin typeface="宋体" panose="02010600030101010101" pitchFamily="2" charset="-122"/>
                <a:ea typeface="宋体" panose="02010600030101010101" pitchFamily="2" charset="-122"/>
              </a:rPr>
              <a:t>&lt;/html&gt;</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模块六 </a:t>
            </a:r>
            <a:r>
              <a:rPr lang="en-US" altLang="zh-CN" sz="4400" b="1" kern="100" dirty="0">
                <a:effectLst/>
                <a:latin typeface="宋体" panose="02010600030101010101" pitchFamily="2" charset="-122"/>
                <a:cs typeface="宋体" panose="02010600030101010101" pitchFamily="2" charset="-122"/>
              </a:rPr>
              <a:t>Java</a:t>
            </a:r>
            <a:r>
              <a:rPr lang="zh-CN" altLang="zh-CN" sz="4400" b="1" kern="100" dirty="0">
                <a:effectLst/>
                <a:ea typeface="宋体" panose="02010600030101010101" pitchFamily="2" charset="-122"/>
                <a:cs typeface="宋体" panose="02010600030101010101" pitchFamily="2" charset="-122"/>
              </a:rPr>
              <a:t>多线程与异常处理</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2	</a:t>
            </a:r>
            <a:r>
              <a:rPr lang="zh-CN" altLang="zh-CN" sz="2800" b="1" kern="100" dirty="0">
                <a:effectLst/>
                <a:ea typeface="宋体" panose="02010600030101010101" pitchFamily="2" charset="-122"/>
                <a:cs typeface="宋体" panose="02010600030101010101" pitchFamily="2" charset="-122"/>
              </a:rPr>
              <a:t>银行存取款案例</a:t>
            </a:r>
            <a:endParaRPr lang="zh-CN" altLang="en-US" sz="2800"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121"/>
          <p:cNvSpPr txBox="1">
            <a:spLocks noChangeArrowheads="1"/>
          </p:cNvSpPr>
          <p:nvPr/>
        </p:nvSpPr>
        <p:spPr bwMode="auto">
          <a:xfrm>
            <a:off x="2819486" y="1600248"/>
            <a:ext cx="8229384" cy="4114692"/>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掌握</a:t>
            </a:r>
            <a:r>
              <a:rPr lang="en-US" altLang="zh-CN" kern="100" dirty="0">
                <a:effectLst/>
                <a:latin typeface="宋体" panose="02010600030101010101" pitchFamily="2" charset="-122"/>
                <a:ea typeface="宋体" panose="02010600030101010101" pitchFamily="2" charset="-122"/>
              </a:rPr>
              <a:t>Java</a:t>
            </a:r>
            <a:r>
              <a:rPr lang="zh-CN" altLang="zh-CN" kern="100" dirty="0">
                <a:effectLst/>
                <a:latin typeface="宋体" panose="02010600030101010101" pitchFamily="2" charset="-122"/>
                <a:ea typeface="宋体" panose="02010600030101010101" pitchFamily="2" charset="-122"/>
              </a:rPr>
              <a:t>线程的定义及创建</a:t>
            </a:r>
            <a:endParaRPr lang="zh-CN" altLang="zh-CN" kern="100" dirty="0">
              <a:effectLst/>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掌握线程的状态与控制</a:t>
            </a:r>
            <a:endParaRPr lang="zh-CN" altLang="zh-CN" kern="100" dirty="0">
              <a:effectLst/>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掌握线程的优先级、同步与互斥</a:t>
            </a:r>
            <a:endParaRPr lang="en-US" altLang="zh-CN" kern="100" dirty="0">
              <a:effectLst/>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理解</a:t>
            </a:r>
            <a:r>
              <a:rPr lang="en-US" altLang="zh-CN" kern="100" dirty="0">
                <a:effectLst/>
                <a:latin typeface="宋体" panose="02010600030101010101" pitchFamily="2" charset="-122"/>
                <a:ea typeface="宋体" panose="02010600030101010101" pitchFamily="2" charset="-122"/>
              </a:rPr>
              <a:t>Java</a:t>
            </a:r>
            <a:r>
              <a:rPr lang="zh-CN" altLang="zh-CN" kern="100" dirty="0">
                <a:effectLst/>
                <a:latin typeface="宋体" panose="02010600030101010101" pitchFamily="2" charset="-122"/>
                <a:ea typeface="宋体" panose="02010600030101010101" pitchFamily="2" charset="-122"/>
              </a:rPr>
              <a:t>语言中异常的基本概念</a:t>
            </a:r>
            <a:endParaRPr lang="zh-CN" altLang="zh-CN" kern="100" dirty="0">
              <a:effectLst/>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理解并掌握异常的处理机制</a:t>
            </a:r>
            <a:endParaRPr lang="zh-CN" altLang="zh-CN" kern="100" dirty="0">
              <a:effectLst/>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lang="zh-CN" altLang="zh-CN" kern="100" dirty="0">
                <a:effectLst/>
                <a:latin typeface="宋体" panose="02010600030101010101" pitchFamily="2" charset="-122"/>
                <a:ea typeface="宋体" panose="02010600030101010101" pitchFamily="2" charset="-122"/>
              </a:rPr>
              <a:t>掌握自定义异常的方法</a:t>
            </a:r>
            <a:endParaRPr lang="zh-CN" altLang="zh-CN" kern="100" dirty="0">
              <a:effectLst/>
              <a:latin typeface="宋体" panose="02010600030101010101" pitchFamily="2" charset="-122"/>
              <a:ea typeface="宋体" panose="02010600030101010101" pitchFamily="2" charset="-122"/>
            </a:endParaRPr>
          </a:p>
        </p:txBody>
      </p:sp>
      <p:sp>
        <p:nvSpPr>
          <p:cNvPr id="4" name="标题 6145"/>
          <p:cNvSpPr txBox="1">
            <a:spLocks noChangeArrowheads="1"/>
          </p:cNvSpPr>
          <p:nvPr/>
        </p:nvSpPr>
        <p:spPr bwMode="auto">
          <a:xfrm>
            <a:off x="228754" y="914466"/>
            <a:ext cx="10455275" cy="495300"/>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609600" marR="0" lvl="0" indent="-60960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rPr>
              <a:t>   </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 </a:t>
            </a:r>
            <a:r>
              <a:rPr kumimoji="0" lang="zh-CN" altLang="en-US" sz="32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相关知识</a:t>
            </a:r>
            <a:endParaRPr kumimoji="0" lang="zh-CN" altLang="en-US" sz="32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952" y="773728"/>
            <a:ext cx="2971722" cy="523220"/>
          </a:xfrm>
          <a:prstGeom prst="rect">
            <a:avLst/>
          </a:prstGeom>
          <a:noFill/>
        </p:spPr>
        <p:txBody>
          <a:bodyPr wrap="square" rtlCol="0">
            <a:spAutoFit/>
          </a:bodyPr>
          <a:lstStyle/>
          <a:p>
            <a:r>
              <a:rPr lang="zh-CN" altLang="zh-CN" sz="2800" b="1" kern="100" dirty="0">
                <a:effectLst/>
                <a:latin typeface="黑体" panose="02010609060101010101" pitchFamily="49" charset="-122"/>
                <a:ea typeface="黑体" panose="02010609060101010101" pitchFamily="49" charset="-122"/>
                <a:cs typeface="宋体" panose="02010600030101010101" pitchFamily="2" charset="-122"/>
              </a:rPr>
              <a:t>任务导入</a:t>
            </a:r>
            <a:endParaRPr lang="zh-CN" altLang="en-US" sz="2800" dirty="0">
              <a:latin typeface="黑体" panose="02010609060101010101" pitchFamily="49" charset="-122"/>
              <a:ea typeface="黑体" panose="02010609060101010101" pitchFamily="49" charset="-122"/>
            </a:endParaRPr>
          </a:p>
        </p:txBody>
      </p:sp>
      <p:sp>
        <p:nvSpPr>
          <p:cNvPr id="5" name="文本框 4"/>
          <p:cNvSpPr txBox="1"/>
          <p:nvPr/>
        </p:nvSpPr>
        <p:spPr>
          <a:xfrm>
            <a:off x="304952" y="1428020"/>
            <a:ext cx="11277304" cy="707886"/>
          </a:xfrm>
          <a:prstGeom prst="rect">
            <a:avLst/>
          </a:prstGeom>
          <a:noFill/>
        </p:spPr>
        <p:txBody>
          <a:bodyPr wrap="square" rtlCol="0">
            <a:spAutoFit/>
          </a:bodyPr>
          <a:lstStyle/>
          <a:p>
            <a:r>
              <a:rPr lang="en-US" altLang="zh-CN" sz="2000" b="1" kern="100" dirty="0">
                <a:solidFill>
                  <a:srgbClr val="000000"/>
                </a:solidFill>
                <a:latin typeface="黑体" panose="02010609060101010101" pitchFamily="49" charset="-122"/>
                <a:ea typeface="黑体" panose="02010609060101010101" pitchFamily="49" charset="-122"/>
              </a:rPr>
              <a:t>     </a:t>
            </a:r>
            <a:r>
              <a:rPr lang="zh-CN" altLang="zh-CN" sz="2000" b="1" kern="100" dirty="0">
                <a:solidFill>
                  <a:srgbClr val="000000"/>
                </a:solidFill>
                <a:effectLst/>
                <a:latin typeface="黑体" panose="02010609060101010101" pitchFamily="49" charset="-122"/>
                <a:ea typeface="黑体" panose="02010609060101010101" pitchFamily="49" charset="-122"/>
              </a:rPr>
              <a:t>在银行中建立一个账户，开户存入金额为</a:t>
            </a:r>
            <a:r>
              <a:rPr lang="en-US" altLang="zh-CN" sz="2000" b="1" kern="100" dirty="0">
                <a:solidFill>
                  <a:srgbClr val="000000"/>
                </a:solidFill>
                <a:effectLst/>
                <a:latin typeface="黑体" panose="02010609060101010101" pitchFamily="49" charset="-122"/>
                <a:ea typeface="黑体" panose="02010609060101010101" pitchFamily="49" charset="-122"/>
              </a:rPr>
              <a:t>100</a:t>
            </a:r>
            <a:r>
              <a:rPr lang="zh-CN" altLang="zh-CN" sz="2000" b="1" kern="100" dirty="0">
                <a:solidFill>
                  <a:srgbClr val="000000"/>
                </a:solidFill>
                <a:effectLst/>
                <a:latin typeface="黑体" panose="02010609060101010101" pitchFamily="49" charset="-122"/>
                <a:ea typeface="黑体" panose="02010609060101010101" pitchFamily="49" charset="-122"/>
              </a:rPr>
              <a:t>元，然后进行取款、存款等操作。运行结果如图</a:t>
            </a:r>
            <a:r>
              <a:rPr lang="en-US" altLang="zh-CN" sz="2000" b="1" kern="100" dirty="0">
                <a:solidFill>
                  <a:srgbClr val="000000"/>
                </a:solidFill>
                <a:effectLst/>
                <a:latin typeface="黑体" panose="02010609060101010101" pitchFamily="49" charset="-122"/>
                <a:ea typeface="黑体" panose="02010609060101010101" pitchFamily="49" charset="-122"/>
              </a:rPr>
              <a:t>6-5</a:t>
            </a:r>
            <a:r>
              <a:rPr lang="zh-CN" altLang="zh-CN" sz="2000" b="1" kern="100" dirty="0">
                <a:solidFill>
                  <a:srgbClr val="000000"/>
                </a:solidFill>
                <a:effectLst/>
                <a:latin typeface="黑体" panose="02010609060101010101" pitchFamily="49" charset="-122"/>
                <a:ea typeface="黑体" panose="02010609060101010101" pitchFamily="49" charset="-122"/>
              </a:rPr>
              <a:t>所示：</a:t>
            </a:r>
            <a:endParaRPr lang="zh-CN" altLang="zh-CN" sz="2000" b="1" kern="100" dirty="0">
              <a:effectLst/>
              <a:latin typeface="黑体" panose="02010609060101010101" pitchFamily="49" charset="-122"/>
              <a:ea typeface="黑体" panose="02010609060101010101" pitchFamily="49" charset="-122"/>
            </a:endParaRPr>
          </a:p>
        </p:txBody>
      </p:sp>
      <p:pic>
        <p:nvPicPr>
          <p:cNvPr id="6" name="图片 5" descr="图5-7 存取款问题运行结果"/>
          <p:cNvPicPr/>
          <p:nvPr/>
        </p:nvPicPr>
        <p:blipFill>
          <a:blip r:embed="rId1">
            <a:extLst>
              <a:ext uri="{28A0092B-C50C-407E-A947-70E740481C1C}">
                <a14:useLocalDpi xmlns:a14="http://schemas.microsoft.com/office/drawing/2010/main" val="0"/>
              </a:ext>
            </a:extLst>
          </a:blip>
          <a:srcRect/>
          <a:stretch>
            <a:fillRect/>
          </a:stretch>
        </p:blipFill>
        <p:spPr>
          <a:xfrm>
            <a:off x="1790813" y="2667020"/>
            <a:ext cx="8610374" cy="2760615"/>
          </a:xfrm>
          <a:prstGeom prst="rect">
            <a:avLst/>
          </a:prstGeom>
          <a:noFill/>
          <a:ln>
            <a:noFill/>
          </a:ln>
        </p:spPr>
      </p:pic>
      <p:sp>
        <p:nvSpPr>
          <p:cNvPr id="8" name="文本框 7"/>
          <p:cNvSpPr txBox="1"/>
          <p:nvPr/>
        </p:nvSpPr>
        <p:spPr>
          <a:xfrm>
            <a:off x="3048080" y="5714940"/>
            <a:ext cx="6096000" cy="369332"/>
          </a:xfrm>
          <a:prstGeom prst="rect">
            <a:avLst/>
          </a:prstGeom>
          <a:noFill/>
        </p:spPr>
        <p:txBody>
          <a:bodyPr wrap="square">
            <a:spAutoFit/>
          </a:bodyPr>
          <a:lstStyle/>
          <a:p>
            <a:pPr algn="ctr"/>
            <a:r>
              <a:rPr lang="zh-CN" altLang="zh-CN" sz="1800" b="1" kern="100" dirty="0">
                <a:effectLst/>
                <a:latin typeface="宋体" panose="02010600030101010101" pitchFamily="2" charset="-122"/>
                <a:ea typeface="宋体" panose="02010600030101010101" pitchFamily="2" charset="-122"/>
              </a:rPr>
              <a:t>图</a:t>
            </a:r>
            <a:r>
              <a:rPr lang="en-US" altLang="zh-CN" sz="1800" b="1" kern="100" dirty="0">
                <a:effectLst/>
                <a:latin typeface="宋体" panose="02010600030101010101" pitchFamily="2" charset="-122"/>
                <a:ea typeface="宋体" panose="02010600030101010101" pitchFamily="2" charset="-122"/>
              </a:rPr>
              <a:t>6-5 </a:t>
            </a:r>
            <a:r>
              <a:rPr lang="zh-CN" altLang="zh-CN" sz="1800" b="1" kern="100" dirty="0">
                <a:effectLst/>
                <a:latin typeface="宋体" panose="02010600030101010101" pitchFamily="2" charset="-122"/>
                <a:ea typeface="宋体" panose="02010600030101010101" pitchFamily="2" charset="-122"/>
              </a:rPr>
              <a:t>存取款问题运行结果</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6.2.1 </a:t>
            </a:r>
            <a:r>
              <a:rPr lang="zh-CN" altLang="zh-CN" sz="2400" b="1" kern="100" dirty="0">
                <a:effectLst/>
                <a:cs typeface="宋体" panose="02010600030101010101" pitchFamily="2" charset="-122"/>
              </a:rPr>
              <a:t>线程同步</a:t>
            </a:r>
            <a:endParaRPr lang="zh-CN" altLang="en-US" sz="2400"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800" kern="100" dirty="0">
                <a:effectLst/>
                <a:latin typeface="宋体" panose="02010600030101010101" pitchFamily="2" charset="-122"/>
                <a:ea typeface="宋体" panose="02010600030101010101" pitchFamily="2" charset="-122"/>
                <a:cs typeface="宋体" panose="02010600030101010101" pitchFamily="2" charset="-122"/>
              </a:rPr>
              <a:t>6.2.1</a:t>
            </a:r>
            <a:r>
              <a:rPr lang="zh-CN" altLang="zh-CN" sz="1800" kern="100" dirty="0">
                <a:effectLst/>
                <a:latin typeface="Times New Roman" panose="02020603050405020304" pitchFamily="18" charset="0"/>
                <a:ea typeface="宋体" panose="02010600030101010101" pitchFamily="2" charset="-122"/>
                <a:cs typeface="宋体" panose="02010600030101010101" pitchFamily="2" charset="-122"/>
              </a:rPr>
              <a:t>线程同步</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可以同时处理多个线程，但如果多个线程之间同时对共享数据进行操作，会导致到不到意想的结果。比如，同一时刻一个线程</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正在处理数据，而另一个线程</a:t>
            </a:r>
            <a:r>
              <a:rPr lang="en-US" altLang="zh-CN" sz="1800" kern="100" dirty="0">
                <a:effectLst/>
                <a:latin typeface="Times New Roman" panose="02020603050405020304" pitchFamily="18" charset="0"/>
                <a:ea typeface="宋体" panose="02010600030101010101" pitchFamily="2" charset="-122"/>
              </a:rPr>
              <a:t>B</a:t>
            </a:r>
            <a:r>
              <a:rPr lang="zh-CN" altLang="zh-CN" sz="1800" kern="100" dirty="0">
                <a:effectLst/>
                <a:latin typeface="Times New Roman" panose="02020603050405020304" pitchFamily="18" charset="0"/>
                <a:ea typeface="宋体" panose="02010600030101010101" pitchFamily="2" charset="-122"/>
              </a:rPr>
              <a:t>开始读取该数据，</a:t>
            </a:r>
            <a:r>
              <a:rPr lang="en-US" altLang="zh-CN" sz="1800" kern="100" dirty="0">
                <a:effectLst/>
                <a:latin typeface="Times New Roman" panose="02020603050405020304" pitchFamily="18" charset="0"/>
                <a:ea typeface="宋体" panose="02010600030101010101" pitchFamily="2" charset="-122"/>
              </a:rPr>
              <a:t>B</a:t>
            </a:r>
            <a:r>
              <a:rPr lang="zh-CN" altLang="zh-CN" sz="1800" kern="100" dirty="0">
                <a:effectLst/>
                <a:latin typeface="Times New Roman" panose="02020603050405020304" pitchFamily="18" charset="0"/>
                <a:ea typeface="宋体" panose="02010600030101010101" pitchFamily="2" charset="-122"/>
              </a:rPr>
              <a:t>没等到</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处理完数据就去读取数据，肯定会导致一个错误的结果。</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为保证同一时刻只有一个线程访问多线程共享数据，</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引入了互斥机制，在同一时刻仅允许一个线程访问多线程共享对象，而将其他线程设置为阻塞状态。只有当该线程访问操作多线程共享数据结束后，其他线程才允许访问，这就是多线程相互排斥或线程同步，以保证数据操作的完整性。</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使用</a:t>
            </a:r>
            <a:r>
              <a:rPr lang="en-US" altLang="zh-CN" sz="1800" kern="100" dirty="0">
                <a:effectLst/>
                <a:latin typeface="Times New Roman" panose="02020603050405020304" pitchFamily="18" charset="0"/>
                <a:ea typeface="宋体" panose="02010600030101010101" pitchFamily="2" charset="-122"/>
              </a:rPr>
              <a:t>synchronized</a:t>
            </a:r>
            <a:r>
              <a:rPr lang="zh-CN" altLang="zh-CN" sz="1800" kern="100" dirty="0">
                <a:effectLst/>
                <a:latin typeface="Times New Roman" panose="02020603050405020304" pitchFamily="18" charset="0"/>
                <a:ea typeface="宋体" panose="02010600030101010101" pitchFamily="2" charset="-122"/>
              </a:rPr>
              <a:t>关键字控制多线程排斥，实现线程同步。一个对象操作被</a:t>
            </a:r>
            <a:r>
              <a:rPr lang="en-US" altLang="zh-CN" sz="1800" kern="100" dirty="0">
                <a:effectLst/>
                <a:latin typeface="Times New Roman" panose="02020603050405020304" pitchFamily="18" charset="0"/>
                <a:ea typeface="宋体" panose="02010600030101010101" pitchFamily="2" charset="-122"/>
              </a:rPr>
              <a:t>synchronized</a:t>
            </a:r>
            <a:r>
              <a:rPr lang="zh-CN" altLang="zh-CN" sz="1800" kern="100" dirty="0">
                <a:effectLst/>
                <a:latin typeface="Times New Roman" panose="02020603050405020304" pitchFamily="18" charset="0"/>
                <a:ea typeface="宋体" panose="02010600030101010101" pitchFamily="2" charset="-122"/>
              </a:rPr>
              <a:t>关键字修饰时，该对象就被锁定，或者说该对象被监视。在同一个时刻仅允许一个线程访问被锁定的对象。当该线程结束访问时，处于就绪状态的高优先级线程才能访问被锁定的对象，从而实现资源同步。</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例如：</a:t>
            </a:r>
            <a:endParaRPr lang="zh-CN" altLang="zh-CN" sz="1800" kern="100" dirty="0">
              <a:effectLst/>
              <a:latin typeface="Times New Roman" panose="02020603050405020304" pitchFamily="18" charset="0"/>
              <a:ea typeface="宋体" panose="02010600030101010101" pitchFamily="2" charset="-122"/>
            </a:endParaRPr>
          </a:p>
          <a:p>
            <a:pPr lvl="1" indent="0" algn="just">
              <a:buNone/>
            </a:pPr>
            <a:r>
              <a:rPr lang="en-US" altLang="zh-CN" kern="100" dirty="0">
                <a:solidFill>
                  <a:srgbClr val="000000"/>
                </a:solidFill>
                <a:effectLst/>
                <a:latin typeface="宋体" panose="02010600030101010101" pitchFamily="2" charset="-122"/>
                <a:ea typeface="宋体" panose="02010600030101010101" pitchFamily="2" charset="-122"/>
              </a:rPr>
              <a:t>Synchronized void method( ){</a:t>
            </a:r>
            <a:endParaRPr lang="zh-CN" altLang="zh-CN" kern="100" dirty="0">
              <a:effectLst/>
              <a:latin typeface="Times New Roman" panose="02020603050405020304" pitchFamily="18" charset="0"/>
              <a:ea typeface="宋体" panose="02010600030101010101" pitchFamily="2" charset="-122"/>
            </a:endParaRPr>
          </a:p>
          <a:p>
            <a:pPr lvl="1" indent="0" algn="just">
              <a:buNone/>
            </a:pPr>
            <a:r>
              <a:rPr lang="en-US" altLang="zh-CN" kern="100" dirty="0">
                <a:solidFill>
                  <a:srgbClr val="000000"/>
                </a:solidFill>
                <a:effectLst/>
                <a:latin typeface="宋体" panose="02010600030101010101" pitchFamily="2" charset="-122"/>
                <a:ea typeface="宋体" panose="02010600030101010101" pitchFamily="2" charset="-122"/>
              </a:rPr>
              <a:t>	//</a:t>
            </a:r>
            <a:r>
              <a:rPr lang="zh-CN" altLang="zh-CN" kern="100" dirty="0">
                <a:solidFill>
                  <a:srgbClr val="000000"/>
                </a:solidFill>
                <a:effectLst/>
                <a:latin typeface="Times New Roman" panose="02020603050405020304" pitchFamily="18" charset="0"/>
                <a:ea typeface="宋体" panose="02010600030101010101" pitchFamily="2" charset="-122"/>
              </a:rPr>
              <a:t>对共享对象的操作</a:t>
            </a:r>
            <a:endParaRPr lang="zh-CN" altLang="zh-CN" kern="100" dirty="0">
              <a:effectLst/>
              <a:latin typeface="Times New Roman" panose="02020603050405020304" pitchFamily="18" charset="0"/>
              <a:ea typeface="宋体" panose="02010600030101010101" pitchFamily="2" charset="-122"/>
            </a:endParaRPr>
          </a:p>
          <a:p>
            <a:pPr lvl="1" indent="0" algn="just">
              <a:buNone/>
            </a:pPr>
            <a:r>
              <a:rPr lang="en-US" altLang="zh-CN" kern="100" dirty="0">
                <a:solidFill>
                  <a:srgbClr val="000000"/>
                </a:solidFill>
                <a:effectLst/>
                <a:latin typeface="宋体" panose="02010600030101010101" pitchFamily="2" charset="-122"/>
                <a:ea typeface="宋体" panose="02010600030101010101" pitchFamily="2" charset="-122"/>
              </a:rPr>
              <a:t>}</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使用</a:t>
            </a:r>
            <a:r>
              <a:rPr lang="en-US" altLang="zh-CN" sz="1800" kern="100" dirty="0">
                <a:effectLst/>
                <a:latin typeface="Times New Roman" panose="02020603050405020304" pitchFamily="18" charset="0"/>
                <a:ea typeface="宋体" panose="02010600030101010101" pitchFamily="2" charset="-122"/>
              </a:rPr>
              <a:t>Synchronized</a:t>
            </a:r>
            <a:r>
              <a:rPr lang="zh-CN" altLang="zh-CN" sz="1800" kern="100" dirty="0">
                <a:effectLst/>
                <a:latin typeface="Times New Roman" panose="02020603050405020304" pitchFamily="18" charset="0"/>
                <a:ea typeface="宋体" panose="02010600030101010101" pitchFamily="2" charset="-122"/>
              </a:rPr>
              <a:t>加锁需要访问的共享数据，该方法被加锁，因此称为同步方法。</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说明：</a:t>
            </a:r>
            <a:r>
              <a:rPr lang="en-US" altLang="zh-CN" sz="1800" kern="100" dirty="0">
                <a:effectLst/>
                <a:latin typeface="Times New Roman" panose="02020603050405020304" pitchFamily="18" charset="0"/>
                <a:ea typeface="宋体" panose="02010600030101010101" pitchFamily="2" charset="-122"/>
              </a:rPr>
              <a:t>Synchronized</a:t>
            </a:r>
            <a:r>
              <a:rPr lang="zh-CN" altLang="zh-CN" sz="1800" kern="100" dirty="0">
                <a:effectLst/>
                <a:latin typeface="Times New Roman" panose="02020603050405020304" pitchFamily="18" charset="0"/>
                <a:ea typeface="宋体" panose="02010600030101010101" pitchFamily="2" charset="-122"/>
              </a:rPr>
              <a:t>只能用来修饰方法和代码段，不能用来修饰说明类和成员变量。</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中，每个对象有一个“互斥锁”，该锁用来保证在同一时刻只能有一个线程访问该对象。</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sym typeface="Arial" panose="020B0604020202020204" pitchFamily="34" charset="0"/>
            </a:endParaRPr>
          </a:p>
        </p:txBody>
      </p:sp>
      <p:sp>
        <p:nvSpPr>
          <p:cNvPr id="8" name="内容占位符 57386"/>
          <p:cNvSpPr txBox="1"/>
          <p:nvPr/>
        </p:nvSpPr>
        <p:spPr>
          <a:xfrm>
            <a:off x="493713" y="1123965"/>
            <a:ext cx="3581306" cy="495300"/>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r>
              <a:rPr lang="zh-CN" altLang="zh-CN" sz="1800" kern="100" dirty="0">
                <a:effectLst/>
                <a:latin typeface="Times New Roman" panose="02020603050405020304" pitchFamily="18" charset="0"/>
                <a:ea typeface="宋体" panose="02010600030101010101" pitchFamily="2" charset="-122"/>
              </a:rPr>
              <a:t>锁的使用过程如图</a:t>
            </a:r>
            <a:r>
              <a:rPr lang="en-US" altLang="zh-CN" sz="1800" kern="100" dirty="0">
                <a:effectLst/>
                <a:latin typeface="Times New Roman" panose="02020603050405020304" pitchFamily="18" charset="0"/>
                <a:ea typeface="宋体" panose="02010600030101010101" pitchFamily="2" charset="-122"/>
              </a:rPr>
              <a:t>6-6</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p:cNvPicPr/>
          <p:nvPr/>
        </p:nvPicPr>
        <p:blipFill>
          <a:blip r:embed="rId1">
            <a:extLst>
              <a:ext uri="{28A0092B-C50C-407E-A947-70E740481C1C}">
                <a14:useLocalDpi xmlns:a14="http://schemas.microsoft.com/office/drawing/2010/main" val="0"/>
              </a:ext>
            </a:extLst>
          </a:blip>
          <a:stretch>
            <a:fillRect/>
          </a:stretch>
        </p:blipFill>
        <p:spPr>
          <a:xfrm>
            <a:off x="1371724" y="2247931"/>
            <a:ext cx="9448552" cy="2362138"/>
          </a:xfrm>
          <a:prstGeom prst="rect">
            <a:avLst/>
          </a:prstGeom>
        </p:spPr>
      </p:pic>
      <p:sp>
        <p:nvSpPr>
          <p:cNvPr id="6" name="文本框 5"/>
          <p:cNvSpPr txBox="1"/>
          <p:nvPr/>
        </p:nvSpPr>
        <p:spPr>
          <a:xfrm>
            <a:off x="3048000" y="5203171"/>
            <a:ext cx="6096000" cy="455253"/>
          </a:xfrm>
          <a:prstGeom prst="rect">
            <a:avLst/>
          </a:prstGeom>
          <a:noFill/>
        </p:spPr>
        <p:txBody>
          <a:bodyPr wrap="square">
            <a:spAutoFit/>
          </a:bodyPr>
          <a:lstStyle/>
          <a:p>
            <a:pPr indent="127000" algn="ctr">
              <a:lnSpc>
                <a:spcPct val="150000"/>
              </a:lnSpc>
            </a:pPr>
            <a:r>
              <a:rPr lang="zh-CN" altLang="zh-CN" sz="1800" b="1" kern="100" dirty="0">
                <a:effectLst/>
                <a:latin typeface="宋体" panose="02010600030101010101" pitchFamily="2" charset="-122"/>
                <a:ea typeface="宋体" panose="02010600030101010101" pitchFamily="2" charset="-122"/>
              </a:rPr>
              <a:t>图</a:t>
            </a:r>
            <a:r>
              <a:rPr lang="en-US" altLang="zh-CN" sz="1800" b="1" kern="100" dirty="0">
                <a:effectLst/>
                <a:latin typeface="宋体" panose="02010600030101010101" pitchFamily="2" charset="-122"/>
                <a:ea typeface="宋体" panose="02010600030101010101" pitchFamily="2" charset="-122"/>
              </a:rPr>
              <a:t>6-6 </a:t>
            </a:r>
            <a:r>
              <a:rPr lang="zh-CN" altLang="zh-CN" sz="1800" b="1" kern="100" dirty="0">
                <a:effectLst/>
                <a:latin typeface="宋体" panose="02010600030101010101" pitchFamily="2" charset="-122"/>
                <a:ea typeface="宋体" panose="02010600030101010101" pitchFamily="2" charset="-122"/>
              </a:rPr>
              <a:t>锁的使用过程</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sym typeface="Arial" panose="020B0604020202020204" pitchFamily="34" charset="0"/>
            </a:endParaRPr>
          </a:p>
        </p:txBody>
      </p:sp>
      <p:sp>
        <p:nvSpPr>
          <p:cNvPr id="8" name="内容占位符 57386"/>
          <p:cNvSpPr txBox="1"/>
          <p:nvPr/>
        </p:nvSpPr>
        <p:spPr>
          <a:xfrm>
            <a:off x="688831" y="1123965"/>
            <a:ext cx="10698308" cy="3371808"/>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127000" algn="just">
              <a:lnSpc>
                <a:spcPct val="150000"/>
              </a:lnSpc>
            </a:pPr>
            <a:r>
              <a:rPr lang="zh-CN" altLang="zh-CN" sz="1800" kern="100" dirty="0">
                <a:effectLst/>
                <a:latin typeface="Times New Roman" panose="02020603050405020304" pitchFamily="18" charset="0"/>
                <a:ea typeface="宋体" panose="02010600030101010101" pitchFamily="2" charset="-122"/>
              </a:rPr>
              <a:t>有两种加锁的方法：</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定义同步方法：</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宋体" panose="02010600030101010101" pitchFamily="2" charset="-122"/>
                <a:ea typeface="宋体" panose="02010600030101010101" pitchFamily="2" charset="-122"/>
              </a:rPr>
              <a:t>Synchronized</a:t>
            </a:r>
            <a:r>
              <a:rPr lang="zh-CN" altLang="zh-CN" sz="1800" kern="100" dirty="0">
                <a:effectLst/>
                <a:latin typeface="Times New Roman" panose="02020603050405020304" pitchFamily="18" charset="0"/>
                <a:ea typeface="宋体" panose="02010600030101010101" pitchFamily="2" charset="-122"/>
              </a:rPr>
              <a:t>方法名</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进入该方法时加锁。</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例</a:t>
            </a:r>
            <a:r>
              <a:rPr lang="en-US" altLang="zh-CN" sz="1800" kern="100" dirty="0">
                <a:effectLst/>
                <a:latin typeface="Times New Roman" panose="02020603050405020304" pitchFamily="18" charset="0"/>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：有两个订票系统同时发售火车票，两个线程同时提出预订需求，为了不引起混乱，让线程</a:t>
            </a:r>
            <a:r>
              <a:rPr lang="en-US" altLang="zh-CN" sz="1800" kern="100" dirty="0">
                <a:effectLst/>
                <a:latin typeface="Times New Roman" panose="02020603050405020304" pitchFamily="18" charset="0"/>
                <a:ea typeface="宋体" panose="02010600030101010101" pitchFamily="2" charset="-122"/>
              </a:rPr>
              <a:t>t1</a:t>
            </a:r>
            <a:r>
              <a:rPr lang="zh-CN" altLang="zh-CN" sz="1800" kern="100" dirty="0">
                <a:effectLst/>
                <a:latin typeface="Times New Roman" panose="02020603050405020304" pitchFamily="18" charset="0"/>
                <a:ea typeface="宋体" panose="02010600030101010101" pitchFamily="2" charset="-122"/>
              </a:rPr>
              <a:t>先获得锁，因此，当线程</a:t>
            </a:r>
            <a:r>
              <a:rPr lang="en-US" altLang="zh-CN" sz="1800" kern="100" dirty="0">
                <a:effectLst/>
                <a:latin typeface="Times New Roman" panose="02020603050405020304" pitchFamily="18" charset="0"/>
                <a:ea typeface="宋体" panose="02010600030101010101" pitchFamily="2" charset="-122"/>
              </a:rPr>
              <a:t>t2</a:t>
            </a:r>
            <a:r>
              <a:rPr lang="zh-CN" altLang="zh-CN" sz="1800" kern="100" dirty="0">
                <a:effectLst/>
                <a:latin typeface="Times New Roman" panose="02020603050405020304" pitchFamily="18" charset="0"/>
                <a:ea typeface="宋体" panose="02010600030101010101" pitchFamily="2" charset="-122"/>
              </a:rPr>
              <a:t>也开始执行并欲获锁时，发现该锁已被线程</a:t>
            </a:r>
            <a:r>
              <a:rPr lang="en-US" altLang="zh-CN" sz="1800" kern="100" dirty="0">
                <a:effectLst/>
                <a:latin typeface="Times New Roman" panose="02020603050405020304" pitchFamily="18" charset="0"/>
                <a:ea typeface="宋体" panose="02010600030101010101" pitchFamily="2" charset="-122"/>
              </a:rPr>
              <a:t>t1</a:t>
            </a:r>
            <a:r>
              <a:rPr lang="zh-CN" altLang="zh-CN" sz="1800" kern="100" dirty="0">
                <a:effectLst/>
                <a:latin typeface="Times New Roman" panose="02020603050405020304" pitchFamily="18" charset="0"/>
                <a:ea typeface="宋体" panose="02010600030101010101" pitchFamily="2" charset="-122"/>
              </a:rPr>
              <a:t>获得，只好等待。当线程</a:t>
            </a:r>
            <a:r>
              <a:rPr lang="en-US" altLang="zh-CN" sz="1800" kern="100" dirty="0">
                <a:effectLst/>
                <a:latin typeface="Times New Roman" panose="02020603050405020304" pitchFamily="18" charset="0"/>
                <a:ea typeface="宋体" panose="02010600030101010101" pitchFamily="2" charset="-122"/>
              </a:rPr>
              <a:t>t1</a:t>
            </a:r>
            <a:r>
              <a:rPr lang="zh-CN" altLang="zh-CN" sz="1800" kern="100" dirty="0">
                <a:effectLst/>
                <a:latin typeface="Times New Roman" panose="02020603050405020304" pitchFamily="18" charset="0"/>
                <a:ea typeface="宋体" panose="02010600030101010101" pitchFamily="2" charset="-122"/>
              </a:rPr>
              <a:t>执行完关键代码后，会将锁释放并通知线程</a:t>
            </a:r>
            <a:r>
              <a:rPr lang="en-US" altLang="zh-CN" sz="1800" kern="100" dirty="0">
                <a:effectLst/>
                <a:latin typeface="Times New Roman" panose="02020603050405020304" pitchFamily="18" charset="0"/>
                <a:ea typeface="宋体" panose="02010600030101010101" pitchFamily="2" charset="-122"/>
              </a:rPr>
              <a:t>t2</a:t>
            </a:r>
            <a:r>
              <a:rPr lang="zh-CN" altLang="zh-CN" sz="1800" kern="100" dirty="0">
                <a:effectLst/>
                <a:latin typeface="Times New Roman" panose="02020603050405020304" pitchFamily="18" charset="0"/>
                <a:ea typeface="宋体" panose="02010600030101010101" pitchFamily="2" charset="-122"/>
              </a:rPr>
              <a:t>，此时线程</a:t>
            </a:r>
            <a:r>
              <a:rPr lang="en-US" altLang="zh-CN" sz="1800" kern="100" dirty="0">
                <a:effectLst/>
                <a:latin typeface="Times New Roman" panose="02020603050405020304" pitchFamily="18" charset="0"/>
                <a:ea typeface="宋体" panose="02010600030101010101" pitchFamily="2" charset="-122"/>
              </a:rPr>
              <a:t>t2</a:t>
            </a:r>
            <a:r>
              <a:rPr lang="zh-CN" altLang="zh-CN" sz="1800" kern="100" dirty="0">
                <a:effectLst/>
                <a:latin typeface="Times New Roman" panose="02020603050405020304" pitchFamily="18" charset="0"/>
                <a:ea typeface="宋体" panose="02010600030101010101" pitchFamily="2" charset="-122"/>
              </a:rPr>
              <a:t>才获得锁并开始执行关键代码。</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运行结果如图</a:t>
            </a:r>
            <a:r>
              <a:rPr lang="en-US" altLang="zh-CN" sz="1800" kern="100" dirty="0">
                <a:effectLst/>
                <a:latin typeface="Times New Roman" panose="02020603050405020304" pitchFamily="18" charset="0"/>
                <a:ea typeface="宋体" panose="02010600030101010101" pitchFamily="2" charset="-122"/>
              </a:rPr>
              <a:t>6-7</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7" name="图片 6" descr="图5-9 同步方法的应用"/>
          <p:cNvPicPr/>
          <p:nvPr/>
        </p:nvPicPr>
        <p:blipFill>
          <a:blip r:embed="rId1">
            <a:extLst>
              <a:ext uri="{28A0092B-C50C-407E-A947-70E740481C1C}">
                <a14:useLocalDpi xmlns:a14="http://schemas.microsoft.com/office/drawing/2010/main" val="0"/>
              </a:ext>
            </a:extLst>
          </a:blip>
          <a:srcRect/>
          <a:stretch>
            <a:fillRect/>
          </a:stretch>
        </p:blipFill>
        <p:spPr>
          <a:xfrm>
            <a:off x="3317780" y="4495773"/>
            <a:ext cx="5245290" cy="1574765"/>
          </a:xfrm>
          <a:prstGeom prst="rect">
            <a:avLst/>
          </a:prstGeom>
          <a:noFill/>
          <a:ln>
            <a:noFill/>
          </a:ln>
        </p:spPr>
      </p:pic>
      <p:sp>
        <p:nvSpPr>
          <p:cNvPr id="9" name="文本框 8"/>
          <p:cNvSpPr txBox="1"/>
          <p:nvPr/>
        </p:nvSpPr>
        <p:spPr>
          <a:xfrm>
            <a:off x="2743288" y="5932767"/>
            <a:ext cx="6096000" cy="455253"/>
          </a:xfrm>
          <a:prstGeom prst="rect">
            <a:avLst/>
          </a:prstGeom>
          <a:noFill/>
        </p:spPr>
        <p:txBody>
          <a:bodyPr wrap="square">
            <a:spAutoFit/>
          </a:bodyPr>
          <a:lstStyle/>
          <a:p>
            <a:pPr indent="127000" algn="ctr">
              <a:lnSpc>
                <a:spcPct val="150000"/>
              </a:lnSpc>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6-7 </a:t>
            </a:r>
            <a:r>
              <a:rPr lang="zh-CN" altLang="zh-CN" sz="1800" kern="100" dirty="0">
                <a:effectLst/>
                <a:latin typeface="Times New Roman" panose="02020603050405020304" pitchFamily="18" charset="0"/>
                <a:ea typeface="宋体" panose="02010600030101010101" pitchFamily="2" charset="-122"/>
              </a:rPr>
              <a:t>同步方法的应用</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09744" y="1219258"/>
            <a:ext cx="11124908" cy="4524315"/>
          </a:xfrm>
          <a:prstGeom prst="rect">
            <a:avLst/>
          </a:prstGeom>
          <a:noFill/>
        </p:spPr>
        <p:txBody>
          <a:bodyPr wrap="square" rtlCol="0">
            <a:spAutoFit/>
          </a:bodyPr>
          <a:lstStyle/>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class SaleTickets implements Runnable</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private String ticketNo = "1001";  // </a:t>
            </a:r>
            <a:r>
              <a:rPr lang="zh-CN" altLang="zh-CN" sz="1800" b="1" kern="100" dirty="0">
                <a:solidFill>
                  <a:srgbClr val="000000"/>
                </a:solidFill>
                <a:effectLst/>
                <a:latin typeface="宋体" panose="02010600030101010101" pitchFamily="2" charset="-122"/>
                <a:ea typeface="宋体" panose="02010600030101010101" pitchFamily="2" charset="-122"/>
              </a:rPr>
              <a:t>车票编号</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private int ticket = 1;  // </a:t>
            </a:r>
            <a:r>
              <a:rPr lang="zh-CN" altLang="zh-CN" sz="1800" b="1" kern="100" dirty="0">
                <a:solidFill>
                  <a:srgbClr val="000000"/>
                </a:solidFill>
                <a:effectLst/>
                <a:latin typeface="宋体" panose="02010600030101010101" pitchFamily="2" charset="-122"/>
                <a:ea typeface="宋体" panose="02010600030101010101" pitchFamily="2" charset="-122"/>
              </a:rPr>
              <a:t>共享私有成员，编号为</a:t>
            </a:r>
            <a:r>
              <a:rPr lang="en-US" altLang="zh-CN" sz="1800" b="1" kern="100" dirty="0">
                <a:solidFill>
                  <a:srgbClr val="000000"/>
                </a:solidFill>
                <a:effectLst/>
                <a:latin typeface="宋体" panose="02010600030101010101" pitchFamily="2" charset="-122"/>
                <a:ea typeface="宋体" panose="02010600030101010101" pitchFamily="2" charset="-122"/>
              </a:rPr>
              <a:t>1001</a:t>
            </a:r>
            <a:r>
              <a:rPr lang="zh-CN" altLang="zh-CN" sz="1800" b="1" kern="100" dirty="0">
                <a:solidFill>
                  <a:srgbClr val="000000"/>
                </a:solidFill>
                <a:effectLst/>
                <a:latin typeface="宋体" panose="02010600030101010101" pitchFamily="2" charset="-122"/>
                <a:ea typeface="宋体" panose="02010600030101010101" pitchFamily="2" charset="-122"/>
              </a:rPr>
              <a:t>的车票数量为</a:t>
            </a:r>
            <a:r>
              <a:rPr lang="en-US" altLang="zh-CN" sz="1800" b="1" kern="100" dirty="0">
                <a:solidFill>
                  <a:srgbClr val="000000"/>
                </a:solidFill>
                <a:effectLst/>
                <a:latin typeface="宋体" panose="02010600030101010101" pitchFamily="2" charset="-122"/>
                <a:ea typeface="宋体" panose="02010600030101010101" pitchFamily="2" charset="-122"/>
              </a:rPr>
              <a:t>1</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void run()</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System.out.println(Thread.currentThread().getName()+" is </a:t>
            </a:r>
            <a:r>
              <a:rPr lang="en-US" altLang="zh-CN" sz="1800" b="1" kern="100" dirty="0" err="1">
                <a:solidFill>
                  <a:srgbClr val="000000"/>
                </a:solidFill>
                <a:effectLst/>
                <a:latin typeface="宋体" panose="02010600030101010101" pitchFamily="2" charset="-122"/>
                <a:ea typeface="宋体" panose="02010600030101010101" pitchFamily="2" charset="-122"/>
              </a:rPr>
              <a:t>saling</a:t>
            </a:r>
            <a:r>
              <a:rPr lang="en-US" altLang="zh-CN" sz="1800" b="1" kern="100" dirty="0">
                <a:solidFill>
                  <a:srgbClr val="000000"/>
                </a:solidFill>
                <a:effectLst/>
                <a:latin typeface="宋体" panose="02010600030101010101" pitchFamily="2" charset="-122"/>
                <a:ea typeface="宋体" panose="02010600030101010101" pitchFamily="2" charset="-122"/>
              </a:rPr>
              <a:t> Ticket "+ticketNo);  </a:t>
            </a:r>
            <a:endParaRPr lang="en-US" altLang="zh-CN" sz="1800" b="1" kern="100" dirty="0">
              <a:solidFill>
                <a:srgbClr val="000000"/>
              </a:solidFill>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r>
              <a:rPr lang="zh-CN" altLang="zh-CN" sz="1800" b="1" kern="100" dirty="0">
                <a:solidFill>
                  <a:srgbClr val="000000"/>
                </a:solidFill>
                <a:effectLst/>
                <a:latin typeface="宋体" panose="02010600030101010101" pitchFamily="2" charset="-122"/>
                <a:ea typeface="宋体" panose="02010600030101010101" pitchFamily="2" charset="-122"/>
              </a:rPr>
              <a:t>当前系统正在处理订票业务</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sale();  </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533546" y="916455"/>
            <a:ext cx="11124908" cy="5441233"/>
          </a:xfrm>
          <a:prstGeom prst="rect">
            <a:avLst/>
          </a:prstGeom>
          <a:noFill/>
        </p:spPr>
        <p:txBody>
          <a:bodyPr wrap="square" rtlCol="0">
            <a:spAutoFit/>
          </a:bodyPr>
          <a:lstStyle/>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synchronized void sale()   // </a:t>
            </a:r>
            <a:r>
              <a:rPr lang="zh-CN" altLang="zh-CN" sz="1800" b="1" kern="100" dirty="0">
                <a:solidFill>
                  <a:srgbClr val="000000"/>
                </a:solidFill>
                <a:effectLst/>
                <a:latin typeface="宋体" panose="02010600030101010101" pitchFamily="2" charset="-122"/>
                <a:ea typeface="宋体" panose="02010600030101010101" pitchFamily="2" charset="-122"/>
              </a:rPr>
              <a:t>同步方法中的代码为关键代码</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if(ticket&gt;0)</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try   // </a:t>
            </a:r>
            <a:r>
              <a:rPr lang="zh-CN" altLang="zh-CN" sz="1800" b="1" kern="100" dirty="0">
                <a:solidFill>
                  <a:srgbClr val="000000"/>
                </a:solidFill>
                <a:effectLst/>
                <a:latin typeface="宋体" panose="02010600030101010101" pitchFamily="2" charset="-122"/>
                <a:ea typeface="宋体" panose="02010600030101010101" pitchFamily="2" charset="-122"/>
              </a:rPr>
              <a:t>休眠</a:t>
            </a:r>
            <a:r>
              <a:rPr lang="en-US" altLang="zh-CN" sz="1800" b="1" kern="100" dirty="0">
                <a:solidFill>
                  <a:srgbClr val="000000"/>
                </a:solidFill>
                <a:effectLst/>
                <a:latin typeface="宋体" panose="02010600030101010101" pitchFamily="2" charset="-122"/>
                <a:ea typeface="宋体" panose="02010600030101010101" pitchFamily="2" charset="-122"/>
              </a:rPr>
              <a:t>0-1000</a:t>
            </a:r>
            <a:r>
              <a:rPr lang="zh-CN" altLang="zh-CN" sz="1800" b="1" kern="100" dirty="0">
                <a:solidFill>
                  <a:srgbClr val="000000"/>
                </a:solidFill>
                <a:effectLst/>
                <a:latin typeface="宋体" panose="02010600030101010101" pitchFamily="2" charset="-122"/>
                <a:ea typeface="宋体" panose="02010600030101010101" pitchFamily="2" charset="-122"/>
              </a:rPr>
              <a:t>毫秒，用来模拟网络延迟</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Thread.sleep((int)(Math.random()*1000));</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e.printStackTrace();</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ticket=ticket-1;     // </a:t>
            </a:r>
            <a:r>
              <a:rPr lang="zh-CN" altLang="zh-CN" sz="1800" b="1" kern="100" dirty="0">
                <a:solidFill>
                  <a:srgbClr val="000000"/>
                </a:solidFill>
                <a:effectLst/>
                <a:latin typeface="宋体" panose="02010600030101010101" pitchFamily="2" charset="-122"/>
                <a:ea typeface="宋体" panose="02010600030101010101" pitchFamily="2" charset="-122"/>
              </a:rPr>
              <a:t>修改车票数据库的信息</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System.out.println("ticket is saled by "+Thread.currentThread().getName()+", amount is: "+ticket);</a:t>
            </a:r>
            <a:r>
              <a:rPr lang="en-US" altLang="zh-CN" b="1" kern="100" dirty="0">
                <a:latin typeface="宋体" panose="02010600030101010101" pitchFamily="2" charset="-122"/>
                <a:ea typeface="宋体" panose="02010600030101010101" pitchFamily="2" charset="-122"/>
              </a:rPr>
              <a:t>	</a:t>
            </a:r>
            <a:r>
              <a:rPr lang="en-US" altLang="zh-CN" sz="1800" b="1" kern="100" dirty="0">
                <a:solidFill>
                  <a:srgbClr val="000000"/>
                </a:solidFill>
                <a:effectLst/>
                <a:latin typeface="宋体" panose="02010600030101010101" pitchFamily="2" charset="-122"/>
                <a:ea typeface="宋体" panose="02010600030101010101" pitchFamily="2" charset="-122"/>
              </a:rPr>
              <a:t>// </a:t>
            </a:r>
            <a:r>
              <a:rPr lang="zh-CN" altLang="zh-CN" sz="1800" b="1" kern="100" dirty="0">
                <a:solidFill>
                  <a:srgbClr val="000000"/>
                </a:solidFill>
                <a:effectLst/>
                <a:latin typeface="Times New Roman" panose="02020603050405020304" pitchFamily="18" charset="0"/>
                <a:ea typeface="宋体" panose="02010600030101010101" pitchFamily="2" charset="-122"/>
              </a:rPr>
              <a:t>显示当前该车票的预订情况</a:t>
            </a:r>
            <a:r>
              <a:rPr lang="en-US" altLang="zh-CN" sz="1800" b="1" kern="100" dirty="0">
                <a:solidFill>
                  <a:srgbClr val="000000"/>
                </a:solidFill>
                <a:effectLst/>
                <a:latin typeface="Times New Roman" panose="02020603050405020304" pitchFamily="18" charset="0"/>
                <a:ea typeface="宋体" panose="02010600030101010101" pitchFamily="2" charset="-122"/>
              </a:rPr>
              <a:t>	</a:t>
            </a:r>
            <a:r>
              <a:rPr lang="en-US" altLang="zh-CN" b="1" kern="100" dirty="0">
                <a:latin typeface="Times New Roman" panose="02020603050405020304" pitchFamily="18" charset="0"/>
                <a:ea typeface="宋体" panose="02010600030101010101" pitchFamily="2" charset="-122"/>
              </a:rPr>
              <a:t> </a:t>
            </a: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573379" y="990600"/>
            <a:ext cx="11124908" cy="5428858"/>
          </a:xfrm>
          <a:prstGeom prst="rect">
            <a:avLst/>
          </a:prstGeom>
          <a:noFill/>
        </p:spPr>
        <p:txBody>
          <a:bodyPr wrap="square" rtlCol="0">
            <a:spAutoFit/>
          </a:bodyPr>
          <a:lstStyle/>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else </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System.out.println("Sorry "+Thread.currentThread().getName()+",  Ticket "+ticketNo+" is saled");   // </a:t>
            </a:r>
            <a:r>
              <a:rPr lang="zh-CN" altLang="zh-CN" sz="1800" b="1" kern="100" dirty="0">
                <a:solidFill>
                  <a:srgbClr val="000000"/>
                </a:solidFill>
                <a:effectLst/>
                <a:latin typeface="宋体" panose="02010600030101010101" pitchFamily="2" charset="-122"/>
                <a:ea typeface="宋体" panose="02010600030101010101" pitchFamily="2" charset="-122"/>
              </a:rPr>
              <a:t>显示该车票已被预订</a:t>
            </a:r>
            <a:r>
              <a:rPr lang="en-US" altLang="zh-CN" b="1" kern="100" dirty="0">
                <a:latin typeface="宋体" panose="02010600030101010101" pitchFamily="2" charset="-122"/>
                <a:ea typeface="宋体" panose="02010600030101010101" pitchFamily="2" charset="-122"/>
              </a:rPr>
              <a:t>	</a:t>
            </a: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class TestThread6</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public static void main(String[] args)</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SaleTickets m = new SaleTickets();</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Thread t1 = new Thread(m,"System 1"); </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Thread t2 = new Thread(m,"System 2");</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t1.start();</a:t>
            </a:r>
            <a:endParaRPr lang="zh-CN"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t2.start(); }}</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573379" y="990600"/>
            <a:ext cx="11124908" cy="4610236"/>
          </a:xfrm>
          <a:prstGeom prst="rect">
            <a:avLst/>
          </a:prstGeom>
          <a:noFill/>
        </p:spPr>
        <p:txBody>
          <a:bodyPr wrap="square" rtlCol="0">
            <a:spAutoFit/>
          </a:bodyPr>
          <a:lstStyle/>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2.</a:t>
            </a:r>
            <a:r>
              <a:rPr lang="zh-CN" altLang="zh-CN" sz="1800" b="1" kern="100" dirty="0">
                <a:effectLst/>
                <a:latin typeface="宋体" panose="02010600030101010101" pitchFamily="2" charset="-122"/>
                <a:ea typeface="宋体" panose="02010600030101010101" pitchFamily="2" charset="-122"/>
              </a:rPr>
              <a:t>使用同步语句块：</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solidFill>
                  <a:srgbClr val="000000"/>
                </a:solidFill>
                <a:effectLst/>
                <a:latin typeface="宋体" panose="02010600030101010101" pitchFamily="2" charset="-122"/>
                <a:ea typeface="宋体" panose="02010600030101010101" pitchFamily="2" charset="-122"/>
              </a:rPr>
              <a:t>方法名｛</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      …</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Synchronized (this){</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r>
              <a:rPr lang="zh-CN" altLang="zh-CN" sz="1800" b="1" kern="100" dirty="0">
                <a:solidFill>
                  <a:srgbClr val="000000"/>
                </a:solidFill>
                <a:effectLst/>
                <a:latin typeface="宋体" panose="02010600030101010101" pitchFamily="2" charset="-122"/>
                <a:ea typeface="宋体" panose="02010600030101010101" pitchFamily="2" charset="-122"/>
              </a:rPr>
              <a:t>同步语句块</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r>
              <a:rPr lang="zh-CN" altLang="zh-CN" sz="1800" b="1" kern="100" dirty="0">
                <a:solidFill>
                  <a:srgbClr val="000000"/>
                </a:solidFill>
                <a:effectLst/>
                <a:latin typeface="宋体" panose="02010600030101010101" pitchFamily="2" charset="-122"/>
                <a:ea typeface="宋体" panose="02010600030101010101" pitchFamily="2" charset="-122"/>
              </a:rPr>
              <a:t>进入该代码段时加锁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100" dirty="0">
                <a:solidFill>
                  <a:srgbClr val="000000"/>
                </a:solidFill>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其中，</a:t>
            </a:r>
            <a:r>
              <a:rPr lang="en-US" altLang="zh-CN" sz="1800" b="1" kern="100" dirty="0">
                <a:effectLst/>
                <a:latin typeface="宋体" panose="02010600030101010101" pitchFamily="2" charset="-122"/>
                <a:ea typeface="宋体" panose="02010600030101010101" pitchFamily="2" charset="-122"/>
              </a:rPr>
              <a:t>this</a:t>
            </a:r>
            <a:r>
              <a:rPr lang="zh-CN" altLang="zh-CN" sz="1800" b="1" kern="100" dirty="0">
                <a:effectLst/>
                <a:latin typeface="宋体" panose="02010600030101010101" pitchFamily="2" charset="-122"/>
                <a:ea typeface="宋体" panose="02010600030101010101" pitchFamily="2" charset="-122"/>
              </a:rPr>
              <a:t>是需要同步的对象的引用。当一个线程欲进入该对象的关键代码时，</a:t>
            </a:r>
            <a:r>
              <a:rPr lang="en-US" altLang="zh-CN" sz="1800" b="1" kern="100" dirty="0">
                <a:effectLst/>
                <a:latin typeface="宋体" panose="02010600030101010101" pitchFamily="2" charset="-122"/>
                <a:ea typeface="宋体" panose="02010600030101010101" pitchFamily="2" charset="-122"/>
              </a:rPr>
              <a:t>Java</a:t>
            </a:r>
            <a:r>
              <a:rPr lang="zh-CN" altLang="zh-CN" sz="1800" b="1" kern="100" dirty="0">
                <a:effectLst/>
                <a:latin typeface="宋体" panose="02010600030101010101" pitchFamily="2" charset="-122"/>
                <a:ea typeface="宋体" panose="02010600030101010101" pitchFamily="2" charset="-122"/>
              </a:rPr>
              <a:t>虚拟机（</a:t>
            </a:r>
            <a:r>
              <a:rPr lang="en-US" altLang="zh-CN" sz="1800" b="1" kern="100" dirty="0">
                <a:effectLst/>
                <a:latin typeface="宋体" panose="02010600030101010101" pitchFamily="2" charset="-122"/>
                <a:ea typeface="宋体" panose="02010600030101010101" pitchFamily="2" charset="-122"/>
              </a:rPr>
              <a:t>JVM</a:t>
            </a:r>
            <a:r>
              <a:rPr lang="zh-CN" altLang="zh-CN" sz="1800" b="1" kern="100" dirty="0">
                <a:effectLst/>
                <a:latin typeface="宋体" panose="02010600030101010101" pitchFamily="2" charset="-122"/>
                <a:ea typeface="宋体" panose="02010600030101010101" pitchFamily="2" charset="-122"/>
              </a:rPr>
              <a:t>）将检查该对象的锁是否被其他线程获得，如果没有，则</a:t>
            </a:r>
            <a:r>
              <a:rPr lang="en-US" altLang="zh-CN" sz="1800" b="1" kern="100" dirty="0">
                <a:effectLst/>
                <a:latin typeface="宋体" panose="02010600030101010101" pitchFamily="2" charset="-122"/>
                <a:ea typeface="宋体" panose="02010600030101010101" pitchFamily="2" charset="-122"/>
              </a:rPr>
              <a:t>JVM</a:t>
            </a:r>
            <a:r>
              <a:rPr lang="zh-CN" altLang="zh-CN" sz="1800" b="1" kern="100" dirty="0">
                <a:effectLst/>
                <a:latin typeface="宋体" panose="02010600030101010101" pitchFamily="2" charset="-122"/>
                <a:ea typeface="宋体" panose="02010600030101010101" pitchFamily="2" charset="-122"/>
              </a:rPr>
              <a:t>把该对象的锁交给当前请求锁的线程，该线程获得锁后就可以进入花括弧之间的关键代码区域。</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b="1" kern="100" dirty="0">
                <a:effectLst/>
                <a:ea typeface="宋体" panose="02010600030101010101" pitchFamily="2" charset="-122"/>
                <a:cs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437431" y="990600"/>
            <a:ext cx="11317137" cy="5705857"/>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将例</a:t>
            </a:r>
            <a:r>
              <a:rPr lang="en-US" altLang="zh-CN" sz="1800" b="1" kern="100" dirty="0">
                <a:effectLst/>
                <a:latin typeface="宋体" panose="02010600030101010101" pitchFamily="2" charset="-122"/>
                <a:ea typeface="宋体" panose="02010600030101010101" pitchFamily="2" charset="-122"/>
              </a:rPr>
              <a:t>5</a:t>
            </a:r>
            <a:r>
              <a:rPr lang="zh-CN" altLang="zh-CN" sz="1800" b="1" kern="100" dirty="0">
                <a:effectLst/>
                <a:latin typeface="宋体" panose="02010600030101010101" pitchFamily="2" charset="-122"/>
                <a:ea typeface="宋体" panose="02010600030101010101" pitchFamily="2" charset="-122"/>
              </a:rPr>
              <a:t>改一下，用同步语句块实现，下面是改动的相关语句：即把同步方法体中的语句写到同步语句块中。运行结果同图</a:t>
            </a:r>
            <a:r>
              <a:rPr lang="en-US" altLang="zh-CN" sz="1800" b="1" kern="100" dirty="0">
                <a:effectLst/>
                <a:latin typeface="宋体" panose="02010600030101010101" pitchFamily="2" charset="-122"/>
                <a:ea typeface="宋体" panose="02010600030101010101" pitchFamily="2" charset="-122"/>
              </a:rPr>
              <a:t>6-7</a:t>
            </a:r>
            <a:endParaRPr lang="en-US" altLang="zh-CN" sz="18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synchronized(this)  </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if(ticket&gt;0)</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  try{   // </a:t>
            </a:r>
            <a:r>
              <a:rPr lang="zh-CN" altLang="zh-CN" sz="1600" b="1" kern="100" dirty="0">
                <a:solidFill>
                  <a:srgbClr val="000000"/>
                </a:solidFill>
                <a:effectLst/>
                <a:latin typeface="宋体" panose="02010600030101010101" pitchFamily="2" charset="-122"/>
                <a:ea typeface="宋体" panose="02010600030101010101" pitchFamily="2" charset="-122"/>
              </a:rPr>
              <a:t>休眠</a:t>
            </a:r>
            <a:r>
              <a:rPr lang="en-US" altLang="zh-CN" sz="1600" b="1" kern="100" dirty="0">
                <a:solidFill>
                  <a:srgbClr val="000000"/>
                </a:solidFill>
                <a:effectLst/>
                <a:latin typeface="宋体" panose="02010600030101010101" pitchFamily="2" charset="-122"/>
                <a:ea typeface="宋体" panose="02010600030101010101" pitchFamily="2" charset="-122"/>
              </a:rPr>
              <a:t>0-1000</a:t>
            </a:r>
            <a:r>
              <a:rPr lang="zh-CN" altLang="zh-CN" sz="1600" b="1" kern="100" dirty="0">
                <a:solidFill>
                  <a:srgbClr val="000000"/>
                </a:solidFill>
                <a:effectLst/>
                <a:latin typeface="宋体" panose="02010600030101010101" pitchFamily="2" charset="-122"/>
                <a:ea typeface="宋体" panose="02010600030101010101" pitchFamily="2" charset="-122"/>
              </a:rPr>
              <a:t>毫秒，用来模拟网络延迟</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Thread.sleep((int)(Math.random()*1000));</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ticket=ticket-1;     // </a:t>
            </a:r>
            <a:r>
              <a:rPr lang="zh-CN" altLang="zh-CN" sz="1600" b="1" kern="100" dirty="0">
                <a:solidFill>
                  <a:srgbClr val="000000"/>
                </a:solidFill>
                <a:effectLst/>
                <a:latin typeface="宋体" panose="02010600030101010101" pitchFamily="2" charset="-122"/>
                <a:ea typeface="宋体" panose="02010600030101010101" pitchFamily="2" charset="-122"/>
              </a:rPr>
              <a:t>修改车票数据库的信息</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System.out.println("ticket is saled by "+Thread.currentThread().getName()+", amount is: "+ticket);</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 </a:t>
            </a:r>
            <a:r>
              <a:rPr lang="zh-CN" altLang="zh-CN" sz="1600" b="1" kern="100" dirty="0">
                <a:solidFill>
                  <a:srgbClr val="000000"/>
                </a:solidFill>
                <a:effectLst/>
                <a:latin typeface="宋体" panose="02010600030101010101" pitchFamily="2" charset="-122"/>
                <a:ea typeface="宋体" panose="02010600030101010101" pitchFamily="2" charset="-122"/>
              </a:rPr>
              <a:t>显示当前该车票的预订情况</a:t>
            </a:r>
            <a:r>
              <a:rPr lang="en-US" altLang="zh-CN" sz="1600" b="1" kern="100" dirty="0">
                <a:solidFill>
                  <a:srgbClr val="000000"/>
                </a:solidFill>
                <a:effectLst/>
                <a:latin typeface="宋体" panose="02010600030101010101" pitchFamily="2" charset="-122"/>
                <a:ea typeface="宋体" panose="02010600030101010101" pitchFamily="2" charset="-122"/>
              </a:rPr>
              <a:t>  }</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else </a:t>
            </a:r>
            <a:endParaRPr lang="zh-CN" altLang="zh-CN" sz="1600" b="1" kern="100" dirty="0">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System.out.println("Sorry "+Thread.currentThread().getName()+",  Ticket "+ticketNo+" is saled");  </a:t>
            </a:r>
            <a:endParaRPr lang="en-US" altLang="zh-CN" sz="1600" b="1" kern="100" dirty="0">
              <a:solidFill>
                <a:srgbClr val="000000"/>
              </a:solidFill>
              <a:effectLst/>
              <a:latin typeface="宋体" panose="02010600030101010101" pitchFamily="2" charset="-122"/>
              <a:ea typeface="宋体" panose="02010600030101010101" pitchFamily="2" charset="-122"/>
            </a:endParaRPr>
          </a:p>
          <a:p>
            <a:pPr indent="127000" algn="just">
              <a:lnSpc>
                <a:spcPct val="150000"/>
              </a:lnSpc>
            </a:pPr>
            <a:r>
              <a:rPr lang="en-US" altLang="zh-CN" sz="1600" b="1" kern="100" dirty="0">
                <a:solidFill>
                  <a:srgbClr val="000000"/>
                </a:solidFill>
                <a:effectLst/>
                <a:latin typeface="宋体" panose="02010600030101010101" pitchFamily="2" charset="-122"/>
                <a:ea typeface="宋体" panose="02010600030101010101" pitchFamily="2" charset="-122"/>
              </a:rPr>
              <a:t> // </a:t>
            </a:r>
            <a:r>
              <a:rPr lang="zh-CN" altLang="zh-CN" sz="1600" b="1" kern="100" dirty="0">
                <a:solidFill>
                  <a:srgbClr val="000000"/>
                </a:solidFill>
                <a:effectLst/>
                <a:latin typeface="宋体" panose="02010600030101010101" pitchFamily="2" charset="-122"/>
                <a:ea typeface="宋体" panose="02010600030101010101" pitchFamily="2" charset="-122"/>
              </a:rPr>
              <a:t>显示该车票已被预订</a:t>
            </a:r>
            <a:r>
              <a:rPr lang="en-US" altLang="zh-CN" sz="1600" b="1" kern="100" dirty="0">
                <a:latin typeface="宋体" panose="02010600030101010101" pitchFamily="2" charset="-122"/>
                <a:ea typeface="宋体" panose="02010600030101010101" pitchFamily="2" charset="-122"/>
              </a:rPr>
              <a:t>  </a:t>
            </a:r>
            <a:r>
              <a:rPr lang="en-US" altLang="zh-CN" sz="1600" b="1" kern="100" dirty="0">
                <a:solidFill>
                  <a:srgbClr val="000000"/>
                </a:solidFill>
                <a:effectLst/>
                <a:latin typeface="宋体" panose="02010600030101010101" pitchFamily="2" charset="-122"/>
                <a:ea typeface="宋体" panose="02010600030101010101" pitchFamily="2" charset="-122"/>
              </a:rPr>
              <a:t>}</a:t>
            </a:r>
            <a:endParaRPr lang="zh-CN" altLang="zh-CN" sz="1600" b="1" kern="100" dirty="0">
              <a:effectLst/>
              <a:latin typeface="宋体" panose="02010600030101010101" pitchFamily="2" charset="-122"/>
              <a:ea typeface="宋体" panose="02010600030101010101" pitchFamily="2" charset="-122"/>
            </a:endParaRPr>
          </a:p>
          <a:p>
            <a:pPr indent="266700" algn="just">
              <a:lnSpc>
                <a:spcPct val="150000"/>
              </a:lnSpc>
            </a:pP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zh-CN" b="1" kern="100" dirty="0">
                <a:effectLst/>
                <a:latin typeface="Times New Roman" panose="02020603050405020304" pitchFamily="18" charset="0"/>
                <a:ea typeface="宋体" panose="02010600030101010101" pitchFamily="2" charset="-122"/>
                <a:cs typeface="宋体" panose="02010600030101010101" pitchFamily="2" charset="-122"/>
              </a:rPr>
              <a:t>任务导入</a:t>
            </a:r>
            <a:endParaRPr lang="zh-CN" altLang="en-US" dirty="0">
              <a:sym typeface="Arial" panose="020B0604020202020204" pitchFamily="34" charset="0"/>
            </a:endParaRPr>
          </a:p>
        </p:txBody>
      </p:sp>
      <p:sp>
        <p:nvSpPr>
          <p:cNvPr id="8195" name="内容占位符 57386"/>
          <p:cNvSpPr>
            <a:spLocks noGrp="1"/>
          </p:cNvSpPr>
          <p:nvPr>
            <p:ph idx="4294967295"/>
          </p:nvPr>
        </p:nvSpPr>
        <p:spPr>
          <a:xfrm>
            <a:off x="791845" y="990600"/>
            <a:ext cx="10595610" cy="5503545"/>
          </a:xfrm>
        </p:spPr>
        <p:txBody>
          <a:bodyPr vert="horz" wrap="square" lIns="90000" tIns="46800" rIns="90000" bIns="46800" anchor="t"/>
          <a:lstStyle/>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zh-CN" altLang="zh-CN" sz="2000" kern="100" dirty="0">
                <a:solidFill>
                  <a:srgbClr val="000000"/>
                </a:solidFill>
                <a:effectLst/>
              </a:rPr>
              <a:t>利用</a:t>
            </a:r>
            <a:r>
              <a:rPr lang="en-US" altLang="zh-CN" sz="2000" kern="100" dirty="0">
                <a:solidFill>
                  <a:srgbClr val="000000"/>
                </a:solidFill>
                <a:effectLst/>
              </a:rPr>
              <a:t>Runnable</a:t>
            </a:r>
            <a:r>
              <a:rPr lang="zh-CN" altLang="zh-CN" sz="2000" kern="100" dirty="0">
                <a:solidFill>
                  <a:srgbClr val="000000"/>
                </a:solidFill>
                <a:effectLst/>
              </a:rPr>
              <a:t>接口方式实现多线程，一个表示蓝色文字，一个表示红色文字，让文字每隔</a:t>
            </a:r>
            <a:r>
              <a:rPr lang="en-US" altLang="zh-CN" sz="2000" kern="100" dirty="0">
                <a:solidFill>
                  <a:srgbClr val="000000"/>
                </a:solidFill>
                <a:effectLst/>
              </a:rPr>
              <a:t>1000</a:t>
            </a:r>
            <a:r>
              <a:rPr lang="zh-CN" altLang="zh-CN" sz="2000" kern="100" dirty="0">
                <a:solidFill>
                  <a:srgbClr val="000000"/>
                </a:solidFill>
                <a:effectLst/>
              </a:rPr>
              <a:t>毫秒向左移动一段距离，同时改变颜色，运行结果如图所示：</a:t>
            </a:r>
            <a:endParaRPr lang="zh-CN" altLang="zh-CN" sz="2000" kern="100" dirty="0">
              <a:effectLst/>
            </a:endParaRPr>
          </a:p>
        </p:txBody>
      </p:sp>
      <p:pic>
        <p:nvPicPr>
          <p:cNvPr id="5" name="图片 4" descr="图5-1 运行结果1"/>
          <p:cNvPicPr/>
          <p:nvPr/>
        </p:nvPicPr>
        <p:blipFill>
          <a:blip r:embed="rId1">
            <a:extLst>
              <a:ext uri="{28A0092B-C50C-407E-A947-70E740481C1C}">
                <a14:useLocalDpi xmlns:a14="http://schemas.microsoft.com/office/drawing/2010/main" val="0"/>
              </a:ext>
            </a:extLst>
          </a:blip>
          <a:srcRect/>
          <a:stretch>
            <a:fillRect/>
          </a:stretch>
        </p:blipFill>
        <p:spPr>
          <a:xfrm>
            <a:off x="2590892" y="2438464"/>
            <a:ext cx="3505108" cy="3428910"/>
          </a:xfrm>
          <a:prstGeom prst="rect">
            <a:avLst/>
          </a:prstGeom>
          <a:noFill/>
          <a:ln>
            <a:noFill/>
          </a:ln>
        </p:spPr>
      </p:pic>
      <p:pic>
        <p:nvPicPr>
          <p:cNvPr id="6" name="图片 5" descr="图5-1 运行结果1"/>
          <p:cNvPicPr/>
          <p:nvPr/>
        </p:nvPicPr>
        <p:blipFill>
          <a:blip r:embed="rId1">
            <a:extLst>
              <a:ext uri="{28A0092B-C50C-407E-A947-70E740481C1C}">
                <a14:useLocalDpi xmlns:a14="http://schemas.microsoft.com/office/drawing/2010/main" val="0"/>
              </a:ext>
            </a:extLst>
          </a:blip>
          <a:srcRect/>
          <a:stretch>
            <a:fillRect/>
          </a:stretch>
        </p:blipFill>
        <p:spPr>
          <a:xfrm>
            <a:off x="6096000" y="2438490"/>
            <a:ext cx="3047920" cy="3428910"/>
          </a:xfrm>
          <a:prstGeom prst="rect">
            <a:avLst/>
          </a:prstGeom>
          <a:noFill/>
          <a:ln>
            <a:noFill/>
          </a:ln>
        </p:spPr>
      </p:pic>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88831" y="990600"/>
            <a:ext cx="10817227" cy="4197559"/>
          </a:xfrm>
          <a:prstGeom prst="rect">
            <a:avLst/>
          </a:prstGeom>
          <a:noFill/>
        </p:spPr>
        <p:txBody>
          <a:bodyPr wrap="square" rtlCol="0">
            <a:spAutoFit/>
          </a:bodyPr>
          <a:lstStyle/>
          <a:p>
            <a:pPr indent="266700" algn="just">
              <a:lnSpc>
                <a:spcPct val="150000"/>
              </a:lnSpc>
            </a:pPr>
            <a:r>
              <a:rPr lang="zh-CN" altLang="zh-CN" sz="1800" b="1" kern="100" dirty="0">
                <a:effectLst/>
                <a:latin typeface="Times New Roman" panose="02020603050405020304" pitchFamily="18" charset="0"/>
                <a:ea typeface="宋体" panose="02010600030101010101" pitchFamily="2" charset="-122"/>
              </a:rPr>
              <a:t>本例题中，线程</a:t>
            </a:r>
            <a:r>
              <a:rPr lang="en-US" altLang="zh-CN" sz="1800" b="1" kern="100" dirty="0">
                <a:effectLst/>
                <a:latin typeface="Times New Roman" panose="02020603050405020304" pitchFamily="18" charset="0"/>
                <a:ea typeface="宋体" panose="02010600030101010101" pitchFamily="2" charset="-122"/>
              </a:rPr>
              <a:t>t1</a:t>
            </a:r>
            <a:r>
              <a:rPr lang="zh-CN" altLang="zh-CN" sz="1800" b="1" kern="100" dirty="0">
                <a:effectLst/>
                <a:latin typeface="Times New Roman" panose="02020603050405020304" pitchFamily="18" charset="0"/>
                <a:ea typeface="宋体" panose="02010600030101010101" pitchFamily="2" charset="-122"/>
              </a:rPr>
              <a:t>先获得该关键代码的对象的锁，因此，当线程</a:t>
            </a:r>
            <a:r>
              <a:rPr lang="en-US" altLang="zh-CN" sz="1800" b="1" kern="100" dirty="0">
                <a:effectLst/>
                <a:latin typeface="Times New Roman" panose="02020603050405020304" pitchFamily="18" charset="0"/>
                <a:ea typeface="宋体" panose="02010600030101010101" pitchFamily="2" charset="-122"/>
              </a:rPr>
              <a:t>t2</a:t>
            </a:r>
            <a:r>
              <a:rPr lang="zh-CN" altLang="zh-CN" sz="1800" b="1" kern="100" dirty="0">
                <a:effectLst/>
                <a:latin typeface="Times New Roman" panose="02020603050405020304" pitchFamily="18" charset="0"/>
                <a:ea typeface="宋体" panose="02010600030101010101" pitchFamily="2" charset="-122"/>
              </a:rPr>
              <a:t>也开始执行并欲获得关键代码的对象的锁时，发现该锁已被线程</a:t>
            </a:r>
            <a:r>
              <a:rPr lang="en-US" altLang="zh-CN" sz="1800" b="1" kern="100" dirty="0">
                <a:effectLst/>
                <a:latin typeface="Times New Roman" panose="02020603050405020304" pitchFamily="18" charset="0"/>
                <a:ea typeface="宋体" panose="02010600030101010101" pitchFamily="2" charset="-122"/>
              </a:rPr>
              <a:t>t1</a:t>
            </a:r>
            <a:r>
              <a:rPr lang="zh-CN" altLang="zh-CN" sz="1800" b="1" kern="100" dirty="0">
                <a:effectLst/>
                <a:latin typeface="Times New Roman" panose="02020603050405020304" pitchFamily="18" charset="0"/>
                <a:ea typeface="宋体" panose="02010600030101010101" pitchFamily="2" charset="-122"/>
              </a:rPr>
              <a:t>获得，只好等待。当线程</a:t>
            </a:r>
            <a:r>
              <a:rPr lang="en-US" altLang="zh-CN" sz="1800" b="1" kern="100" dirty="0">
                <a:effectLst/>
                <a:latin typeface="Times New Roman" panose="02020603050405020304" pitchFamily="18" charset="0"/>
                <a:ea typeface="宋体" panose="02010600030101010101" pitchFamily="2" charset="-122"/>
              </a:rPr>
              <a:t>t1</a:t>
            </a:r>
            <a:r>
              <a:rPr lang="zh-CN" altLang="zh-CN" sz="1800" b="1" kern="100" dirty="0">
                <a:effectLst/>
                <a:latin typeface="Times New Roman" panose="02020603050405020304" pitchFamily="18" charset="0"/>
                <a:ea typeface="宋体" panose="02010600030101010101" pitchFamily="2" charset="-122"/>
              </a:rPr>
              <a:t>执行完关键代码后，会将锁释放并通知线程</a:t>
            </a:r>
            <a:r>
              <a:rPr lang="en-US" altLang="zh-CN" sz="1800" b="1" kern="100" dirty="0">
                <a:effectLst/>
                <a:latin typeface="Times New Roman" panose="02020603050405020304" pitchFamily="18" charset="0"/>
                <a:ea typeface="宋体" panose="02010600030101010101" pitchFamily="2" charset="-122"/>
              </a:rPr>
              <a:t>t2</a:t>
            </a:r>
            <a:r>
              <a:rPr lang="zh-CN" altLang="zh-CN" sz="1800" b="1" kern="100" dirty="0">
                <a:effectLst/>
                <a:latin typeface="Times New Roman" panose="02020603050405020304" pitchFamily="18" charset="0"/>
                <a:ea typeface="宋体" panose="02010600030101010101" pitchFamily="2" charset="-122"/>
              </a:rPr>
              <a:t>，此时线程</a:t>
            </a:r>
            <a:r>
              <a:rPr lang="en-US" altLang="zh-CN" sz="1800" b="1" kern="100" dirty="0">
                <a:effectLst/>
                <a:latin typeface="Times New Roman" panose="02020603050405020304" pitchFamily="18" charset="0"/>
                <a:ea typeface="宋体" panose="02010600030101010101" pitchFamily="2" charset="-122"/>
              </a:rPr>
              <a:t>t2</a:t>
            </a:r>
            <a:r>
              <a:rPr lang="zh-CN" altLang="zh-CN" sz="1800" b="1" kern="100" dirty="0">
                <a:effectLst/>
                <a:latin typeface="Times New Roman" panose="02020603050405020304" pitchFamily="18" charset="0"/>
                <a:ea typeface="宋体" panose="02010600030101010101" pitchFamily="2" charset="-122"/>
              </a:rPr>
              <a:t>才获得锁并开始执行关键代码。</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b="1" kern="100" dirty="0">
                <a:effectLst/>
                <a:latin typeface="Times New Roman" panose="02020603050405020304" pitchFamily="18" charset="0"/>
                <a:ea typeface="宋体" panose="02010600030101010101" pitchFamily="2" charset="-122"/>
              </a:rPr>
              <a:t>可以看到几乎在同一时间两个系统都获得了预订票的指令，但是由于预订票子系统</a:t>
            </a:r>
            <a:r>
              <a:rPr lang="en-US" altLang="zh-CN" sz="1800" b="1" kern="100" dirty="0">
                <a:effectLst/>
                <a:latin typeface="Times New Roman" panose="02020603050405020304" pitchFamily="18" charset="0"/>
                <a:ea typeface="宋体" panose="02010600030101010101" pitchFamily="2" charset="-122"/>
              </a:rPr>
              <a:t>System1</a:t>
            </a:r>
            <a:r>
              <a:rPr lang="zh-CN" altLang="zh-CN" sz="1800" b="1" kern="100" dirty="0">
                <a:effectLst/>
                <a:latin typeface="Times New Roman" panose="02020603050405020304" pitchFamily="18" charset="0"/>
                <a:ea typeface="宋体" panose="02010600030101010101" pitchFamily="2" charset="-122"/>
              </a:rPr>
              <a:t>比</a:t>
            </a:r>
            <a:r>
              <a:rPr lang="en-US" altLang="zh-CN" sz="1800" b="1" kern="100" dirty="0">
                <a:effectLst/>
                <a:latin typeface="Times New Roman" panose="02020603050405020304" pitchFamily="18" charset="0"/>
                <a:ea typeface="宋体" panose="02010600030101010101" pitchFamily="2" charset="-122"/>
              </a:rPr>
              <a:t>System2 </a:t>
            </a:r>
            <a:r>
              <a:rPr lang="zh-CN" altLang="zh-CN" sz="1800" b="1" kern="100" dirty="0">
                <a:effectLst/>
                <a:latin typeface="Times New Roman" panose="02020603050405020304" pitchFamily="18" charset="0"/>
                <a:ea typeface="宋体" panose="02010600030101010101" pitchFamily="2" charset="-122"/>
              </a:rPr>
              <a:t>先得到处理，因此编号为</a:t>
            </a:r>
            <a:r>
              <a:rPr lang="en-US" altLang="zh-CN" sz="1800" b="1" kern="100" dirty="0">
                <a:effectLst/>
                <a:latin typeface="Times New Roman" panose="02020603050405020304" pitchFamily="18" charset="0"/>
                <a:ea typeface="宋体" panose="02010600030101010101" pitchFamily="2" charset="-122"/>
              </a:rPr>
              <a:t>1001</a:t>
            </a:r>
            <a:r>
              <a:rPr lang="zh-CN" altLang="zh-CN" sz="1800" b="1" kern="100" dirty="0">
                <a:effectLst/>
                <a:latin typeface="Times New Roman" panose="02020603050405020304" pitchFamily="18" charset="0"/>
                <a:ea typeface="宋体" panose="02010600030101010101" pitchFamily="2" charset="-122"/>
              </a:rPr>
              <a:t>的车票就必须先售给在</a:t>
            </a:r>
            <a:r>
              <a:rPr lang="en-US" altLang="zh-CN" sz="1800" b="1" kern="100" dirty="0">
                <a:effectLst/>
                <a:latin typeface="Times New Roman" panose="02020603050405020304" pitchFamily="18" charset="0"/>
                <a:ea typeface="宋体" panose="02010600030101010101" pitchFamily="2" charset="-122"/>
              </a:rPr>
              <a:t>System1</a:t>
            </a:r>
            <a:r>
              <a:rPr lang="zh-CN" altLang="zh-CN" sz="1800" b="1" kern="100" dirty="0">
                <a:effectLst/>
                <a:latin typeface="Times New Roman" panose="02020603050405020304" pitchFamily="18" charset="0"/>
                <a:ea typeface="宋体" panose="02010600030101010101" pitchFamily="2" charset="-122"/>
              </a:rPr>
              <a:t>提交预定请求的乘客。而在</a:t>
            </a:r>
            <a:r>
              <a:rPr lang="en-US" altLang="zh-CN" sz="1800" b="1" kern="100" dirty="0">
                <a:effectLst/>
                <a:latin typeface="Times New Roman" panose="02020603050405020304" pitchFamily="18" charset="0"/>
                <a:ea typeface="宋体" panose="02010600030101010101" pitchFamily="2" charset="-122"/>
              </a:rPr>
              <a:t>System2</a:t>
            </a:r>
            <a:r>
              <a:rPr lang="zh-CN" altLang="zh-CN" sz="1800" b="1" kern="100" dirty="0">
                <a:effectLst/>
                <a:latin typeface="Times New Roman" panose="02020603050405020304" pitchFamily="18" charset="0"/>
                <a:ea typeface="宋体" panose="02010600030101010101" pitchFamily="2" charset="-122"/>
              </a:rPr>
              <a:t>提交预定请求的乘客并没有得到编号为</a:t>
            </a:r>
            <a:r>
              <a:rPr lang="en-US" altLang="zh-CN" sz="1800" b="1" kern="100" dirty="0">
                <a:effectLst/>
                <a:latin typeface="Times New Roman" panose="02020603050405020304" pitchFamily="18" charset="0"/>
                <a:ea typeface="宋体" panose="02010600030101010101" pitchFamily="2" charset="-122"/>
              </a:rPr>
              <a:t>1001</a:t>
            </a:r>
            <a:r>
              <a:rPr lang="zh-CN" altLang="zh-CN" sz="1800" b="1" kern="100" dirty="0">
                <a:effectLst/>
                <a:latin typeface="Times New Roman" panose="02020603050405020304" pitchFamily="18" charset="0"/>
                <a:ea typeface="宋体" panose="02010600030101010101" pitchFamily="2" charset="-122"/>
              </a:rPr>
              <a:t>的车票，因此系统提示抱歉信息。</a:t>
            </a:r>
            <a:endParaRPr lang="zh-CN"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b="1" kern="100" dirty="0">
                <a:effectLst/>
                <a:latin typeface="Times New Roman" panose="02020603050405020304" pitchFamily="18" charset="0"/>
                <a:ea typeface="宋体" panose="02010600030101010101" pitchFamily="2" charset="-122"/>
              </a:rPr>
              <a:t>这一切正确的显示都源于引入了同步机制，将程序中的关键代码放到了同步代码块中，才使得同一时刻只能有一个线程访问该关键代码块。可见，同步代码块的引入保持了关键代码的原子性，保证了数据访问的安全。</a:t>
            </a:r>
            <a:endParaRPr lang="en-US" altLang="zh-CN" sz="1800" b="1"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sz="1800" b="1"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44664" y="1046480"/>
            <a:ext cx="10591522" cy="4751557"/>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两个方法有什么区别呢？</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简单地说，用</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关键字修饰的方法不能被继承。或者说，如果父类的某个方法使用了</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关键字来修饰，那么在其子类中该方法的重载方法是不会继承其同步特征的。如果需要在子类中实现同步，应该重新使用</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关键字来修饰。</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在多线程的程序中，虽然可以使用</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关键字来修饰需要同步的方法，但是并不是每一个方法都可以被其修饰。比如，不要同步一个线程对象的</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方法，因为每一个线程运行都是从</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方法开始的。在需要同步的多线程程序中，所有线程共享这一方法，由于该方法又被</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关键字所修饰，因此一个时间内只能有一个线程能够执行</a:t>
            </a:r>
            <a:r>
              <a:rPr lang="en-US" altLang="zh-CN" sz="1800" b="1" kern="100" dirty="0">
                <a:effectLst/>
                <a:latin typeface="宋体" panose="02010600030101010101" pitchFamily="2" charset="-122"/>
                <a:ea typeface="宋体" panose="02010600030101010101" pitchFamily="2" charset="-122"/>
              </a:rPr>
              <a:t>run()</a:t>
            </a:r>
            <a:r>
              <a:rPr lang="zh-CN" altLang="zh-CN" sz="1800" b="1" kern="100" dirty="0">
                <a:effectLst/>
                <a:latin typeface="宋体" panose="02010600030101010101" pitchFamily="2" charset="-122"/>
                <a:ea typeface="宋体" panose="02010600030101010101" pitchFamily="2" charset="-122"/>
              </a:rPr>
              <a:t>方法，结果所有线程都必须等待前一个线程结束后才能执行。</a:t>
            </a:r>
            <a:endParaRPr lang="zh-CN" altLang="zh-CN" sz="1800" b="1" kern="100" dirty="0">
              <a:effectLst/>
              <a:latin typeface="宋体" panose="02010600030101010101" pitchFamily="2" charset="-122"/>
              <a:ea typeface="宋体" panose="02010600030101010101" pitchFamily="2" charset="-122"/>
            </a:endParaRPr>
          </a:p>
          <a:p>
            <a:pPr algn="just"/>
            <a:r>
              <a:rPr lang="zh-CN" altLang="zh-CN" sz="1800" b="1" kern="100" dirty="0">
                <a:effectLst/>
                <a:latin typeface="宋体" panose="02010600030101010101" pitchFamily="2" charset="-122"/>
                <a:ea typeface="宋体" panose="02010600030101010101" pitchFamily="2" charset="-122"/>
              </a:rPr>
              <a:t>显然，同步方法的使用要比同步代码块显得简洁。但在实际解决这类问题时，还需要根据实际情况来考虑具体使用哪一种方法来实现同步比较合适。</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endParaRPr lang="zh-CN" altLang="zh-CN" sz="1800" b="1"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44664" y="985382"/>
            <a:ext cx="10591522" cy="4887235"/>
          </a:xfrm>
          <a:prstGeom prst="rect">
            <a:avLst/>
          </a:prstGeom>
          <a:noFill/>
        </p:spPr>
        <p:txBody>
          <a:bodyPr wrap="square" rtlCol="0">
            <a:spAutoFit/>
          </a:bodyPr>
          <a:lstStyle/>
          <a:p>
            <a:pPr algn="just"/>
            <a:r>
              <a:rPr lang="en-US" altLang="zh-CN" sz="1800" b="1" kern="100" dirty="0">
                <a:effectLst/>
                <a:latin typeface="宋体" panose="02010600030101010101" pitchFamily="2" charset="-122"/>
                <a:ea typeface="宋体" panose="02010600030101010101" pitchFamily="2" charset="-122"/>
                <a:cs typeface="宋体" panose="02010600030101010101" pitchFamily="2" charset="-122"/>
              </a:rPr>
              <a:t>6.2.2</a:t>
            </a:r>
            <a:r>
              <a:rPr lang="zh-CN" altLang="zh-CN" sz="1800" b="1" kern="100" dirty="0">
                <a:effectLst/>
                <a:latin typeface="宋体" panose="02010600030101010101" pitchFamily="2" charset="-122"/>
                <a:ea typeface="宋体" panose="02010600030101010101" pitchFamily="2" charset="-122"/>
                <a:cs typeface="宋体" panose="02010600030101010101" pitchFamily="2" charset="-122"/>
              </a:rPr>
              <a:t>多线程的通信</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在现实应用中，很多时候都需要让多个线程按照一定的次序来访问共享资源，例如，经典的生产者和消费者问题。这类问题描述了这样一种情况，假设仓库中只能存放一件产品，生产者将生产出来的产品放入仓库，消费者将仓库中的产品取走消费。如果仓库中没有产品，则生产者可以将产品放入仓库，否则停止生产并等待，直到仓库中的产品被消费者取走为止。如果仓库中放有产品，则消费者可以将产品取走消费，否则停止消费并等待，直到仓库中再次放入产品为止。显然，这是一个同步问题，生产者和消费者共享同一资源，并且，生产者和消费者之间彼此依赖，互为条件向前推进。</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所以，当线程在继续执行前需要等待一个条件方可继续执行时，仅有</a:t>
            </a:r>
            <a:r>
              <a:rPr lang="en-US" altLang="zh-CN" sz="1800" b="1" kern="100" dirty="0">
                <a:effectLst/>
                <a:latin typeface="宋体" panose="02010600030101010101" pitchFamily="2" charset="-122"/>
                <a:ea typeface="宋体" panose="02010600030101010101" pitchFamily="2" charset="-122"/>
              </a:rPr>
              <a:t> synchronized </a:t>
            </a:r>
            <a:r>
              <a:rPr lang="zh-CN" altLang="zh-CN" sz="1800" b="1" kern="100" dirty="0">
                <a:effectLst/>
                <a:latin typeface="宋体" panose="02010600030101010101" pitchFamily="2" charset="-122"/>
                <a:ea typeface="宋体" panose="02010600030101010101" pitchFamily="2" charset="-122"/>
              </a:rPr>
              <a:t>关键字是不够的。因为虽然</a:t>
            </a:r>
            <a:r>
              <a:rPr lang="en-US" altLang="zh-CN" sz="1800" b="1" kern="100" dirty="0">
                <a:effectLst/>
                <a:latin typeface="宋体" panose="02010600030101010101" pitchFamily="2" charset="-122"/>
                <a:ea typeface="宋体" panose="02010600030101010101" pitchFamily="2" charset="-122"/>
              </a:rPr>
              <a:t>synchronized</a:t>
            </a:r>
            <a:r>
              <a:rPr lang="zh-CN" altLang="zh-CN" sz="1800" b="1" kern="100" dirty="0">
                <a:effectLst/>
                <a:latin typeface="宋体" panose="02010600030101010101" pitchFamily="2" charset="-122"/>
                <a:ea typeface="宋体" panose="02010600030101010101" pitchFamily="2" charset="-122"/>
              </a:rPr>
              <a:t>关键字可以阻止并发更新同一个共享资源，实现了同步，但是它不能用来实现线程间的消息传递，也就是所谓的通信。而在处理此类问题的时候又必须遵循一种原则，即：对于生产者，在生产者没有生产之前，要通知消费者等待；在生产者生产之后，马上又通知消费者消费；对于消费者，在消费者消费之后，要通知生产者已经消费结束，需要继续生产新的产品以供消费。</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44664" y="985382"/>
            <a:ext cx="10591522" cy="3779240"/>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其实，</a:t>
            </a:r>
            <a:r>
              <a:rPr lang="en-US" altLang="zh-CN" sz="1800" b="1" kern="100" dirty="0">
                <a:effectLst/>
                <a:latin typeface="宋体" panose="02010600030101010101" pitchFamily="2" charset="-122"/>
                <a:ea typeface="宋体" panose="02010600030101010101" pitchFamily="2" charset="-122"/>
              </a:rPr>
              <a:t>Java</a:t>
            </a:r>
            <a:r>
              <a:rPr lang="zh-CN" altLang="zh-CN" sz="1800" b="1" kern="100" dirty="0">
                <a:effectLst/>
                <a:latin typeface="宋体" panose="02010600030101010101" pitchFamily="2" charset="-122"/>
                <a:ea typeface="宋体" panose="02010600030101010101" pitchFamily="2" charset="-122"/>
              </a:rPr>
              <a:t>提供了</a:t>
            </a:r>
            <a:r>
              <a:rPr lang="en-US" altLang="zh-CN" sz="1800" b="1" kern="100" dirty="0">
                <a:effectLst/>
                <a:latin typeface="宋体" panose="02010600030101010101" pitchFamily="2" charset="-122"/>
                <a:ea typeface="宋体" panose="02010600030101010101" pitchFamily="2" charset="-122"/>
              </a:rPr>
              <a:t>3</a:t>
            </a:r>
            <a:r>
              <a:rPr lang="zh-CN" altLang="zh-CN" sz="1800" b="1" kern="100" dirty="0">
                <a:effectLst/>
                <a:latin typeface="宋体" panose="02010600030101010101" pitchFamily="2" charset="-122"/>
                <a:ea typeface="宋体" panose="02010600030101010101" pitchFamily="2" charset="-122"/>
              </a:rPr>
              <a:t>个非常重要的方法来巧妙地解决线程间的通信问题。这</a:t>
            </a:r>
            <a:r>
              <a:rPr lang="en-US" altLang="zh-CN" sz="1800" b="1" kern="100" dirty="0">
                <a:effectLst/>
                <a:latin typeface="宋体" panose="02010600030101010101" pitchFamily="2" charset="-122"/>
                <a:ea typeface="宋体" panose="02010600030101010101" pitchFamily="2" charset="-122"/>
              </a:rPr>
              <a:t>3</a:t>
            </a:r>
            <a:r>
              <a:rPr lang="zh-CN" altLang="zh-CN" sz="1800" b="1" kern="100" dirty="0">
                <a:effectLst/>
                <a:latin typeface="宋体" panose="02010600030101010101" pitchFamily="2" charset="-122"/>
                <a:ea typeface="宋体" panose="02010600030101010101" pitchFamily="2" charset="-122"/>
              </a:rPr>
              <a:t>个方法分别是：</a:t>
            </a:r>
            <a:r>
              <a:rPr lang="en-US" altLang="zh-CN" sz="1800" b="1" kern="100" dirty="0">
                <a:effectLst/>
                <a:latin typeface="宋体" panose="02010600030101010101" pitchFamily="2" charset="-122"/>
                <a:ea typeface="宋体" panose="02010600030101010101" pitchFamily="2" charset="-122"/>
              </a:rPr>
              <a:t>wait()</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notify()</a:t>
            </a:r>
            <a:r>
              <a:rPr lang="zh-CN" altLang="zh-CN" sz="1800" b="1" kern="100" dirty="0">
                <a:effectLst/>
                <a:latin typeface="宋体" panose="02010600030101010101" pitchFamily="2" charset="-122"/>
                <a:ea typeface="宋体" panose="02010600030101010101" pitchFamily="2" charset="-122"/>
              </a:rPr>
              <a:t>和</a:t>
            </a:r>
            <a:r>
              <a:rPr lang="en-US" altLang="zh-CN" sz="1800" b="1" kern="100" dirty="0">
                <a:effectLst/>
                <a:latin typeface="宋体" panose="02010600030101010101" pitchFamily="2" charset="-122"/>
                <a:ea typeface="宋体" panose="02010600030101010101" pitchFamily="2" charset="-122"/>
              </a:rPr>
              <a:t>notifyAll()(</a:t>
            </a:r>
            <a:r>
              <a:rPr lang="zh-CN" altLang="zh-CN" sz="1800" b="1" kern="100" dirty="0">
                <a:effectLst/>
                <a:latin typeface="宋体" panose="02010600030101010101" pitchFamily="2" charset="-122"/>
                <a:ea typeface="宋体" panose="02010600030101010101" pitchFamily="2" charset="-122"/>
              </a:rPr>
              <a:t>见表</a:t>
            </a:r>
            <a:r>
              <a:rPr lang="en-US" altLang="zh-CN" sz="1800" b="1" kern="100" dirty="0">
                <a:effectLst/>
                <a:latin typeface="宋体" panose="02010600030101010101" pitchFamily="2" charset="-122"/>
                <a:ea typeface="宋体" panose="02010600030101010101" pitchFamily="2" charset="-122"/>
              </a:rPr>
              <a:t>5-2)</a:t>
            </a:r>
            <a:r>
              <a:rPr lang="zh-CN" altLang="zh-CN" sz="1800" b="1" kern="100" dirty="0">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调用</a:t>
            </a:r>
            <a:r>
              <a:rPr lang="en-US" altLang="zh-CN" sz="1800" b="1" kern="100" dirty="0">
                <a:effectLst/>
                <a:latin typeface="宋体" panose="02010600030101010101" pitchFamily="2" charset="-122"/>
                <a:ea typeface="宋体" panose="02010600030101010101" pitchFamily="2" charset="-122"/>
              </a:rPr>
              <a:t>wait()</a:t>
            </a:r>
            <a:r>
              <a:rPr lang="zh-CN" altLang="zh-CN" sz="1800" b="1" kern="100" dirty="0">
                <a:effectLst/>
                <a:latin typeface="宋体" panose="02010600030101010101" pitchFamily="2" charset="-122"/>
                <a:ea typeface="宋体" panose="02010600030101010101" pitchFamily="2" charset="-122"/>
              </a:rPr>
              <a:t>方法可以使调用该方法的线程释放共享资源的锁，然后从运行态退出，进入等待队列，直到被再次唤醒。而调用</a:t>
            </a:r>
            <a:r>
              <a:rPr lang="en-US" altLang="zh-CN" sz="1800" b="1" kern="100" dirty="0">
                <a:effectLst/>
                <a:latin typeface="宋体" panose="02010600030101010101" pitchFamily="2" charset="-122"/>
                <a:ea typeface="宋体" panose="02010600030101010101" pitchFamily="2" charset="-122"/>
              </a:rPr>
              <a:t>notify()</a:t>
            </a:r>
            <a:r>
              <a:rPr lang="zh-CN" altLang="zh-CN" sz="1800" b="1" kern="100" dirty="0">
                <a:effectLst/>
                <a:latin typeface="宋体" panose="02010600030101010101" pitchFamily="2" charset="-122"/>
                <a:ea typeface="宋体" panose="02010600030101010101" pitchFamily="2" charset="-122"/>
              </a:rPr>
              <a:t>方法可以唤醒等待队列中第一个等待同一共享资源的线程，并使该线程退出等待队列，进入可运行态。调用</a:t>
            </a:r>
            <a:r>
              <a:rPr lang="en-US" altLang="zh-CN" sz="1800" b="1" kern="100" dirty="0">
                <a:effectLst/>
                <a:latin typeface="宋体" panose="02010600030101010101" pitchFamily="2" charset="-122"/>
                <a:ea typeface="宋体" panose="02010600030101010101" pitchFamily="2" charset="-122"/>
              </a:rPr>
              <a:t>notifyAll()</a:t>
            </a:r>
            <a:r>
              <a:rPr lang="zh-CN" altLang="zh-CN" sz="1800" b="1" kern="100" dirty="0">
                <a:effectLst/>
                <a:latin typeface="宋体" panose="02010600030101010101" pitchFamily="2" charset="-122"/>
                <a:ea typeface="宋体" panose="02010600030101010101" pitchFamily="2" charset="-122"/>
              </a:rPr>
              <a:t>方法可以使所有正在等待队列中等待同一共享资源的线程从等待状态退出，进入可运行状态，此时，优先级最高的那个线程最先执行。</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由于</a:t>
            </a:r>
            <a:r>
              <a:rPr lang="en-US" altLang="zh-CN" sz="1800" b="1" kern="100" dirty="0">
                <a:effectLst/>
                <a:latin typeface="宋体" panose="02010600030101010101" pitchFamily="2" charset="-122"/>
                <a:ea typeface="宋体" panose="02010600030101010101" pitchFamily="2" charset="-122"/>
              </a:rPr>
              <a:t>wait()</a:t>
            </a:r>
            <a:r>
              <a:rPr lang="zh-CN" altLang="zh-CN" sz="1800" b="1" kern="100" dirty="0">
                <a:effectLst/>
                <a:latin typeface="宋体" panose="02010600030101010101" pitchFamily="2" charset="-122"/>
                <a:ea typeface="宋体" panose="02010600030101010101" pitchFamily="2" charset="-122"/>
              </a:rPr>
              <a:t>方法在声明的时候被声明为抛出</a:t>
            </a:r>
            <a:r>
              <a:rPr lang="en-US" altLang="zh-CN" sz="1800" b="1" kern="100" dirty="0">
                <a:effectLst/>
                <a:latin typeface="宋体" panose="02010600030101010101" pitchFamily="2" charset="-122"/>
                <a:ea typeface="宋体" panose="02010600030101010101" pitchFamily="2" charset="-122"/>
              </a:rPr>
              <a:t>InterruptedException</a:t>
            </a:r>
            <a:r>
              <a:rPr lang="zh-CN" altLang="zh-CN" sz="1800" b="1" kern="100" dirty="0">
                <a:effectLst/>
                <a:latin typeface="宋体" panose="02010600030101010101" pitchFamily="2" charset="-122"/>
                <a:ea typeface="宋体" panose="02010600030101010101" pitchFamily="2" charset="-122"/>
              </a:rPr>
              <a:t>异常，因此，在调用</a:t>
            </a:r>
            <a:r>
              <a:rPr lang="en-US" altLang="zh-CN" sz="1800" b="1" kern="100" dirty="0">
                <a:effectLst/>
                <a:latin typeface="宋体" panose="02010600030101010101" pitchFamily="2" charset="-122"/>
                <a:ea typeface="宋体" panose="02010600030101010101" pitchFamily="2" charset="-122"/>
              </a:rPr>
              <a:t>wait()</a:t>
            </a:r>
            <a:r>
              <a:rPr lang="zh-CN" altLang="zh-CN" sz="1800" b="1" kern="100" dirty="0">
                <a:effectLst/>
                <a:latin typeface="宋体" panose="02010600030101010101" pitchFamily="2" charset="-122"/>
                <a:ea typeface="宋体" panose="02010600030101010101" pitchFamily="2" charset="-122"/>
              </a:rPr>
              <a:t>方法时，需要将它放入</a:t>
            </a:r>
            <a:r>
              <a:rPr lang="en-US" altLang="zh-CN" sz="1800" b="1" kern="100" dirty="0">
                <a:effectLst/>
                <a:latin typeface="宋体" panose="02010600030101010101" pitchFamily="2" charset="-122"/>
                <a:ea typeface="宋体" panose="02010600030101010101" pitchFamily="2" charset="-122"/>
              </a:rPr>
              <a:t>try</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catch</a:t>
            </a:r>
            <a:r>
              <a:rPr lang="zh-CN" altLang="zh-CN" sz="1800" b="1" kern="100" dirty="0">
                <a:effectLst/>
                <a:latin typeface="宋体" panose="02010600030101010101" pitchFamily="2" charset="-122"/>
                <a:ea typeface="宋体" panose="02010600030101010101" pitchFamily="2" charset="-122"/>
              </a:rPr>
              <a:t>代码块中。此外，使用该方法时还需要把它放到一个同步代码段中，否则会出现如下异常：“</a:t>
            </a:r>
            <a:r>
              <a:rPr lang="en-US" altLang="zh-CN" sz="1800" b="1" kern="100" dirty="0" err="1">
                <a:effectLst/>
                <a:latin typeface="宋体" panose="02010600030101010101" pitchFamily="2" charset="-122"/>
                <a:ea typeface="宋体" panose="02010600030101010101" pitchFamily="2" charset="-122"/>
              </a:rPr>
              <a:t>java.lang.IllegalMonitorStateException</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current thread not owner</a:t>
            </a:r>
            <a:r>
              <a:rPr lang="zh-CN" altLang="zh-CN" sz="1800" b="1" kern="100" dirty="0">
                <a:effectLst/>
                <a:latin typeface="宋体" panose="02010600030101010101" pitchFamily="2" charset="-122"/>
                <a:ea typeface="宋体" panose="02010600030101010101" pitchFamily="2" charset="-122"/>
              </a:rPr>
              <a:t>”。</a:t>
            </a:r>
            <a:endParaRPr lang="zh-CN" altLang="zh-CN" sz="1800" b="1"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panose="02010600030101010101" pitchFamily="2" charset="-122"/>
              </a:rPr>
              <a:t>6.2.1</a:t>
            </a:r>
            <a:r>
              <a:rPr lang="zh-CN" altLang="zh-CN" sz="2800" b="1" kern="100" dirty="0">
                <a:effectLst/>
                <a:cs typeface="宋体" panose="02010600030101010101" pitchFamily="2" charset="-122"/>
              </a:rPr>
              <a:t>线程同步</a:t>
            </a:r>
            <a:endParaRPr lang="zh-CN" altLang="en-US" dirty="0"/>
          </a:p>
        </p:txBody>
      </p:sp>
      <p:sp>
        <p:nvSpPr>
          <p:cNvPr id="3" name="文本框 2"/>
          <p:cNvSpPr txBox="1"/>
          <p:nvPr/>
        </p:nvSpPr>
        <p:spPr>
          <a:xfrm>
            <a:off x="644664" y="1098049"/>
            <a:ext cx="10591522" cy="455253"/>
          </a:xfrm>
          <a:prstGeom prst="rect">
            <a:avLst/>
          </a:prstGeom>
          <a:noFill/>
        </p:spPr>
        <p:txBody>
          <a:bodyPr wrap="square" rtlCol="0">
            <a:spAutoFit/>
          </a:bodyPr>
          <a:lstStyle/>
          <a:p>
            <a:pPr indent="266700" algn="just">
              <a:lnSpc>
                <a:spcPct val="150000"/>
              </a:lnSpc>
            </a:pPr>
            <a:r>
              <a:rPr lang="zh-CN" altLang="zh-CN" sz="1800" b="1" kern="100" dirty="0">
                <a:effectLst/>
                <a:latin typeface="宋体" panose="02010600030101010101" pitchFamily="2" charset="-122"/>
                <a:ea typeface="宋体" panose="02010600030101010101" pitchFamily="2" charset="-122"/>
              </a:rPr>
              <a:t>例</a:t>
            </a:r>
            <a:r>
              <a:rPr lang="en-US" altLang="zh-CN" sz="1800" b="1" kern="100" dirty="0">
                <a:effectLst/>
                <a:latin typeface="宋体" panose="02010600030101010101" pitchFamily="2" charset="-122"/>
                <a:ea typeface="宋体" panose="02010600030101010101" pitchFamily="2" charset="-122"/>
              </a:rPr>
              <a:t>6</a:t>
            </a:r>
            <a:r>
              <a:rPr lang="zh-CN" altLang="zh-CN" sz="1800" b="1" kern="100" dirty="0">
                <a:effectLst/>
                <a:latin typeface="宋体" panose="02010600030101010101" pitchFamily="2" charset="-122"/>
                <a:ea typeface="宋体" panose="02010600030101010101" pitchFamily="2" charset="-122"/>
              </a:rPr>
              <a:t>：</a:t>
            </a:r>
            <a:r>
              <a:rPr lang="zh-CN" altLang="zh-CN" sz="1800" b="1" kern="100" dirty="0">
                <a:solidFill>
                  <a:srgbClr val="000000"/>
                </a:solidFill>
                <a:effectLst/>
                <a:latin typeface="宋体" panose="02010600030101010101" pitchFamily="2" charset="-122"/>
                <a:ea typeface="宋体" panose="02010600030101010101" pitchFamily="2" charset="-122"/>
              </a:rPr>
              <a:t>生产者和消费者之间的消息传递过程。运行结果如图</a:t>
            </a:r>
            <a:r>
              <a:rPr lang="en-US" altLang="zh-CN" sz="1800" b="1" kern="100" dirty="0">
                <a:solidFill>
                  <a:srgbClr val="000000"/>
                </a:solidFill>
                <a:effectLst/>
                <a:latin typeface="宋体" panose="02010600030101010101" pitchFamily="2" charset="-122"/>
                <a:ea typeface="宋体" panose="02010600030101010101" pitchFamily="2" charset="-122"/>
              </a:rPr>
              <a:t>6-8</a:t>
            </a:r>
            <a:r>
              <a:rPr lang="zh-CN" altLang="zh-CN" sz="1800" b="1" kern="100" dirty="0">
                <a:solidFill>
                  <a:srgbClr val="000000"/>
                </a:solidFill>
                <a:effectLst/>
                <a:latin typeface="宋体" panose="02010600030101010101" pitchFamily="2" charset="-122"/>
                <a:ea typeface="宋体" panose="02010600030101010101" pitchFamily="2" charset="-122"/>
              </a:rPr>
              <a:t>所示：</a:t>
            </a:r>
            <a:endParaRPr lang="zh-CN" altLang="zh-CN" sz="1800" b="1" kern="100" dirty="0">
              <a:effectLst/>
              <a:latin typeface="宋体" panose="02010600030101010101" pitchFamily="2" charset="-122"/>
              <a:ea typeface="宋体" panose="02010600030101010101" pitchFamily="2" charset="-122"/>
            </a:endParaRPr>
          </a:p>
        </p:txBody>
      </p:sp>
      <p:pic>
        <p:nvPicPr>
          <p:cNvPr id="4" name="图片 3" descr="图5-10 生产者-消费者问题"/>
          <p:cNvPicPr/>
          <p:nvPr/>
        </p:nvPicPr>
        <p:blipFill>
          <a:blip r:embed="rId1">
            <a:extLst>
              <a:ext uri="{28A0092B-C50C-407E-A947-70E740481C1C}">
                <a14:useLocalDpi xmlns:a14="http://schemas.microsoft.com/office/drawing/2010/main" val="0"/>
              </a:ext>
            </a:extLst>
          </a:blip>
          <a:srcRect/>
          <a:stretch>
            <a:fillRect/>
          </a:stretch>
        </p:blipFill>
        <p:spPr>
          <a:xfrm>
            <a:off x="3228240" y="2116005"/>
            <a:ext cx="5735520" cy="2625989"/>
          </a:xfrm>
          <a:prstGeom prst="rect">
            <a:avLst/>
          </a:prstGeom>
          <a:noFill/>
          <a:ln>
            <a:noFill/>
          </a:ln>
        </p:spPr>
      </p:pic>
      <p:sp>
        <p:nvSpPr>
          <p:cNvPr id="6" name="文本框 5"/>
          <p:cNvSpPr txBox="1"/>
          <p:nvPr/>
        </p:nvSpPr>
        <p:spPr>
          <a:xfrm>
            <a:off x="2867760" y="5077070"/>
            <a:ext cx="6096000" cy="455253"/>
          </a:xfrm>
          <a:prstGeom prst="rect">
            <a:avLst/>
          </a:prstGeom>
          <a:noFill/>
        </p:spPr>
        <p:txBody>
          <a:bodyPr wrap="square">
            <a:spAutoFit/>
          </a:bodyPr>
          <a:lstStyle/>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6-8 </a:t>
            </a:r>
            <a:r>
              <a:rPr lang="zh-CN" altLang="zh-CN" sz="1800" kern="100" dirty="0">
                <a:effectLst/>
                <a:latin typeface="Times New Roman" panose="02020603050405020304" pitchFamily="18" charset="0"/>
                <a:ea typeface="宋体" panose="02010600030101010101" pitchFamily="2" charset="-122"/>
              </a:rPr>
              <a:t>生产者</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消费者问题</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381150" y="1143060"/>
            <a:ext cx="9296156" cy="5222135"/>
          </a:xfrm>
          <a:prstGeom prst="rect">
            <a:avLst/>
          </a:prstGeom>
          <a:noFill/>
        </p:spPr>
        <p:txBody>
          <a:bodyPr wrap="square" rtlCol="0">
            <a:spAutoFit/>
          </a:bodyPr>
          <a:lstStyle/>
          <a:p>
            <a:pPr indent="266700" algn="just">
              <a:lnSpc>
                <a:spcPct val="150000"/>
              </a:lnSpc>
            </a:pPr>
            <a:r>
              <a:rPr lang="zh-CN" altLang="zh-CN" sz="1400" kern="100" dirty="0">
                <a:effectLst/>
                <a:latin typeface="Times New Roman" panose="02020603050405020304" pitchFamily="18" charset="0"/>
                <a:ea typeface="宋体" panose="02010600030101010101" pitchFamily="2" charset="-122"/>
              </a:rPr>
              <a:t>代码实现：</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class </a:t>
            </a:r>
            <a:r>
              <a:rPr lang="en-US" altLang="zh-CN" sz="1400" kern="100" dirty="0" err="1">
                <a:solidFill>
                  <a:srgbClr val="000000"/>
                </a:solidFill>
                <a:effectLst/>
                <a:latin typeface="宋体" panose="02010600030101010101" pitchFamily="2" charset="-122"/>
                <a:ea typeface="宋体" panose="02010600030101010101" pitchFamily="2" charset="-122"/>
              </a:rPr>
              <a:t>ShareData</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private char c;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private boolean </a:t>
            </a:r>
            <a:r>
              <a:rPr lang="en-US" altLang="zh-CN" sz="1400" kern="100" dirty="0" err="1">
                <a:solidFill>
                  <a:srgbClr val="000000"/>
                </a:solidFill>
                <a:effectLst/>
                <a:latin typeface="宋体" panose="02010600030101010101" pitchFamily="2" charset="-122"/>
                <a:ea typeface="宋体" panose="02010600030101010101" pitchFamily="2" charset="-122"/>
              </a:rPr>
              <a:t>isProduced</a:t>
            </a:r>
            <a:r>
              <a:rPr lang="en-US" altLang="zh-CN" sz="1400" kern="100" dirty="0">
                <a:solidFill>
                  <a:srgbClr val="000000"/>
                </a:solidFill>
                <a:effectLst/>
                <a:latin typeface="宋体" panose="02010600030101010101" pitchFamily="2" charset="-122"/>
                <a:ea typeface="宋体" panose="02010600030101010101" pitchFamily="2" charset="-122"/>
              </a:rPr>
              <a:t> = false; // </a:t>
            </a:r>
            <a:r>
              <a:rPr lang="zh-CN" altLang="zh-CN" sz="1400" kern="100" dirty="0">
                <a:solidFill>
                  <a:srgbClr val="000000"/>
                </a:solidFill>
                <a:effectLst/>
                <a:latin typeface="Times New Roman" panose="02020603050405020304" pitchFamily="18" charset="0"/>
                <a:ea typeface="宋体" panose="02010600030101010101" pitchFamily="2" charset="-122"/>
              </a:rPr>
              <a:t>信号量</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public synchronized void </a:t>
            </a:r>
            <a:r>
              <a:rPr lang="en-US" altLang="zh-CN" sz="1400" kern="100" dirty="0" err="1">
                <a:solidFill>
                  <a:srgbClr val="000000"/>
                </a:solidFill>
                <a:effectLst/>
                <a:latin typeface="宋体" panose="02010600030101010101" pitchFamily="2" charset="-122"/>
                <a:ea typeface="宋体" panose="02010600030101010101" pitchFamily="2" charset="-122"/>
              </a:rPr>
              <a:t>putShareChar</a:t>
            </a:r>
            <a:r>
              <a:rPr lang="en-US" altLang="zh-CN" sz="1400" kern="100" dirty="0">
                <a:solidFill>
                  <a:srgbClr val="000000"/>
                </a:solidFill>
                <a:effectLst/>
                <a:latin typeface="宋体" panose="02010600030101010101" pitchFamily="2" charset="-122"/>
                <a:ea typeface="宋体" panose="02010600030101010101" pitchFamily="2" charset="-122"/>
              </a:rPr>
              <a:t>(char c)  // </a:t>
            </a:r>
            <a:r>
              <a:rPr lang="zh-CN" altLang="zh-CN" sz="1400" kern="100" dirty="0">
                <a:solidFill>
                  <a:srgbClr val="000000"/>
                </a:solidFill>
                <a:effectLst/>
                <a:latin typeface="Times New Roman" panose="02020603050405020304" pitchFamily="18" charset="0"/>
                <a:ea typeface="宋体" panose="02010600030101010101" pitchFamily="2" charset="-122"/>
              </a:rPr>
              <a:t>同步方法</a:t>
            </a:r>
            <a:r>
              <a:rPr lang="en-US" altLang="zh-CN" sz="1400" kern="100" dirty="0" err="1">
                <a:solidFill>
                  <a:srgbClr val="000000"/>
                </a:solidFill>
                <a:effectLst/>
                <a:latin typeface="Times New Roman" panose="02020603050405020304" pitchFamily="18" charset="0"/>
                <a:ea typeface="宋体" panose="02010600030101010101" pitchFamily="2" charset="-122"/>
              </a:rPr>
              <a:t>putShareChar</a:t>
            </a:r>
            <a:r>
              <a:rPr lang="en-US" altLang="zh-CN" sz="1400" kern="100" dirty="0">
                <a:solidFill>
                  <a:srgbClr val="000000"/>
                </a:solidFill>
                <a:effectLst/>
                <a:latin typeface="Times New Roman" panose="02020603050405020304" pitchFamily="18" charset="0"/>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if (</a:t>
            </a:r>
            <a:r>
              <a:rPr lang="en-US" altLang="zh-CN" sz="1400" kern="100" dirty="0" err="1">
                <a:solidFill>
                  <a:srgbClr val="000000"/>
                </a:solidFill>
                <a:effectLst/>
                <a:latin typeface="宋体" panose="02010600030101010101" pitchFamily="2" charset="-122"/>
                <a:ea typeface="宋体" panose="02010600030101010101" pitchFamily="2" charset="-122"/>
              </a:rPr>
              <a:t>isProduced</a:t>
            </a:r>
            <a:r>
              <a:rPr lang="en-US" altLang="zh-CN" sz="1400" kern="100" dirty="0">
                <a:solidFill>
                  <a:srgbClr val="000000"/>
                </a:solidFill>
                <a:effectLst/>
                <a:latin typeface="宋体" panose="02010600030101010101" pitchFamily="2" charset="-122"/>
                <a:ea typeface="宋体" panose="02010600030101010101" pitchFamily="2" charset="-122"/>
              </a:rPr>
              <a:t>)     // </a:t>
            </a:r>
            <a:r>
              <a:rPr lang="zh-CN" altLang="zh-CN" sz="1400" kern="100" dirty="0">
                <a:solidFill>
                  <a:srgbClr val="000000"/>
                </a:solidFill>
                <a:effectLst/>
                <a:latin typeface="Times New Roman" panose="02020603050405020304" pitchFamily="18" charset="0"/>
                <a:ea typeface="宋体" panose="02010600030101010101" pitchFamily="2" charset="-122"/>
              </a:rPr>
              <a:t>如果产品还未消费，则生产者等待</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try</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en-US" altLang="zh-CN" sz="1400" kern="100" dirty="0">
              <a:solidFill>
                <a:srgbClr val="000000"/>
              </a:solidFill>
              <a:effectLst/>
              <a:latin typeface="宋体" panose="02010600030101010101" pitchFamily="2" charset="-122"/>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wait();        // </a:t>
            </a:r>
            <a:r>
              <a:rPr lang="zh-CN" altLang="zh-CN" sz="1400" kern="100" dirty="0">
                <a:solidFill>
                  <a:srgbClr val="000000"/>
                </a:solidFill>
                <a:effectLst/>
                <a:latin typeface="Times New Roman" panose="02020603050405020304" pitchFamily="18" charset="0"/>
                <a:ea typeface="宋体" panose="02010600030101010101" pitchFamily="2" charset="-122"/>
              </a:rPr>
              <a:t>生产者等待</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e.printStackTrace();</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381150" y="1143060"/>
            <a:ext cx="9296156" cy="4901150"/>
          </a:xfrm>
          <a:prstGeom prst="rect">
            <a:avLst/>
          </a:prstGeom>
          <a:noFill/>
        </p:spPr>
        <p:txBody>
          <a:bodyPr wrap="square" rtlCol="0">
            <a:spAutoFit/>
          </a:bodyPr>
          <a:lstStyle/>
          <a:p>
            <a:pPr indent="266700" algn="just">
              <a:lnSpc>
                <a:spcPct val="150000"/>
              </a:lnSpc>
            </a:pPr>
            <a:r>
              <a:rPr lang="en-US" altLang="zh-CN" sz="1400" kern="100" dirty="0" err="1">
                <a:effectLst/>
                <a:latin typeface="Times New Roman" panose="02020603050405020304" pitchFamily="18" charset="0"/>
                <a:ea typeface="宋体" panose="02010600030101010101" pitchFamily="2" charset="-122"/>
              </a:rPr>
              <a:t>this.c</a:t>
            </a:r>
            <a:r>
              <a:rPr lang="en-US" altLang="zh-CN" sz="1400" kern="100" dirty="0">
                <a:effectLst/>
                <a:latin typeface="Times New Roman" panose="02020603050405020304" pitchFamily="18" charset="0"/>
                <a:ea typeface="宋体" panose="02010600030101010101" pitchFamily="2" charset="-122"/>
              </a:rPr>
              <a:t> = c;  </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err="1">
                <a:effectLst/>
                <a:latin typeface="Times New Roman" panose="02020603050405020304" pitchFamily="18" charset="0"/>
                <a:ea typeface="宋体" panose="02010600030101010101" pitchFamily="2" charset="-122"/>
              </a:rPr>
              <a:t>isProduced</a:t>
            </a:r>
            <a:r>
              <a:rPr lang="en-US" altLang="zh-CN" sz="1400" kern="100" dirty="0">
                <a:effectLst/>
                <a:latin typeface="Times New Roman" panose="02020603050405020304" pitchFamily="18" charset="0"/>
                <a:ea typeface="宋体" panose="02010600030101010101" pitchFamily="2" charset="-122"/>
              </a:rPr>
              <a:t> = true;   // </a:t>
            </a:r>
            <a:r>
              <a:rPr lang="zh-CN" altLang="en-US" sz="1400" kern="100" dirty="0">
                <a:effectLst/>
                <a:latin typeface="Times New Roman" panose="02020603050405020304" pitchFamily="18" charset="0"/>
                <a:ea typeface="宋体" panose="02010600030101010101" pitchFamily="2" charset="-122"/>
              </a:rPr>
              <a:t>标记已经生产</a:t>
            </a:r>
            <a:endParaRPr lang="zh-CN" altLang="en-US"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notify();             // </a:t>
            </a:r>
            <a:r>
              <a:rPr lang="zh-CN" altLang="en-US" sz="1400" kern="100" dirty="0">
                <a:effectLst/>
                <a:latin typeface="Times New Roman" panose="02020603050405020304" pitchFamily="18" charset="0"/>
                <a:ea typeface="宋体" panose="02010600030101010101" pitchFamily="2" charset="-122"/>
              </a:rPr>
              <a:t>通知消费者已经生产，可以消费</a:t>
            </a:r>
            <a:endParaRPr lang="zh-CN" altLang="en-US"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public synchronized char </a:t>
            </a:r>
            <a:r>
              <a:rPr lang="en-US" altLang="zh-CN" sz="1400" kern="100" dirty="0" err="1">
                <a:effectLst/>
                <a:latin typeface="Times New Roman" panose="02020603050405020304" pitchFamily="18" charset="0"/>
                <a:ea typeface="宋体" panose="02010600030101010101" pitchFamily="2" charset="-122"/>
              </a:rPr>
              <a:t>getShareChar</a:t>
            </a:r>
            <a:r>
              <a:rPr lang="en-US" altLang="zh-CN" sz="1400" kern="100" dirty="0">
                <a:effectLst/>
                <a:latin typeface="Times New Roman" panose="02020603050405020304" pitchFamily="18" charset="0"/>
                <a:ea typeface="宋体" panose="02010600030101010101" pitchFamily="2" charset="-122"/>
              </a:rPr>
              <a:t>()  // </a:t>
            </a:r>
            <a:r>
              <a:rPr lang="zh-CN" altLang="en-US" sz="1400" kern="100" dirty="0">
                <a:effectLst/>
                <a:latin typeface="Times New Roman" panose="02020603050405020304" pitchFamily="18" charset="0"/>
                <a:ea typeface="宋体" panose="02010600030101010101" pitchFamily="2" charset="-122"/>
              </a:rPr>
              <a:t>同步方法</a:t>
            </a:r>
            <a:r>
              <a:rPr lang="en-US" altLang="zh-CN" sz="1400" kern="100" dirty="0" err="1">
                <a:effectLst/>
                <a:latin typeface="Times New Roman" panose="02020603050405020304" pitchFamily="18" charset="0"/>
                <a:ea typeface="宋体" panose="02010600030101010101" pitchFamily="2" charset="-122"/>
              </a:rPr>
              <a:t>getShareChar</a:t>
            </a: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if (!</a:t>
            </a:r>
            <a:r>
              <a:rPr lang="en-US" altLang="zh-CN" sz="1400" kern="100" dirty="0" err="1">
                <a:effectLst/>
                <a:latin typeface="Times New Roman" panose="02020603050405020304" pitchFamily="18" charset="0"/>
                <a:ea typeface="宋体" panose="02010600030101010101" pitchFamily="2" charset="-122"/>
              </a:rPr>
              <a:t>isProduced</a:t>
            </a:r>
            <a:r>
              <a:rPr lang="en-US" altLang="zh-CN" sz="1400" kern="100" dirty="0">
                <a:effectLst/>
                <a:latin typeface="Times New Roman" panose="02020603050405020304" pitchFamily="18" charset="0"/>
                <a:ea typeface="宋体" panose="02010600030101010101" pitchFamily="2" charset="-122"/>
              </a:rPr>
              <a:t>)    // </a:t>
            </a:r>
            <a:r>
              <a:rPr lang="zh-CN" altLang="en-US" sz="1400" kern="100" dirty="0">
                <a:effectLst/>
                <a:latin typeface="Times New Roman" panose="02020603050405020304" pitchFamily="18" charset="0"/>
                <a:ea typeface="宋体" panose="02010600030101010101" pitchFamily="2" charset="-122"/>
              </a:rPr>
              <a:t>如果产品还未生产，则消费者等待</a:t>
            </a:r>
            <a:endParaRPr lang="zh-CN" altLang="en-US"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   </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try</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wait();       // </a:t>
            </a:r>
            <a:r>
              <a:rPr lang="zh-CN" altLang="en-US" sz="1400" kern="100" dirty="0">
                <a:effectLst/>
                <a:latin typeface="Times New Roman" panose="02020603050405020304" pitchFamily="18" charset="0"/>
                <a:ea typeface="宋体" panose="02010600030101010101" pitchFamily="2" charset="-122"/>
              </a:rPr>
              <a:t>消费者等待</a:t>
            </a:r>
            <a:endParaRPr lang="zh-CN" altLang="en-US"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}catch(InterruptedException e){</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e.printStackTrace();</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  </a:t>
            </a:r>
            <a:endParaRPr lang="en-US"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effectLst/>
                <a:latin typeface="Times New Roman" panose="02020603050405020304" pitchFamily="18" charset="0"/>
                <a:ea typeface="宋体" panose="02010600030101010101" pitchFamily="2" charset="-122"/>
              </a:rPr>
              <a:t>} </a:t>
            </a:r>
            <a:endParaRPr lang="en-US" altLang="zh-CN" sz="1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381150" y="1143060"/>
            <a:ext cx="9296156" cy="5025735"/>
          </a:xfrm>
          <a:prstGeom prst="rect">
            <a:avLst/>
          </a:prstGeom>
          <a:noFill/>
        </p:spPr>
        <p:txBody>
          <a:bodyPr wrap="square" rtlCol="0">
            <a:spAutoFit/>
          </a:bodyPr>
          <a:lstStyle/>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isProduced</a:t>
            </a:r>
            <a:r>
              <a:rPr lang="en-US" altLang="zh-CN" sz="1800" kern="100" dirty="0">
                <a:solidFill>
                  <a:srgbClr val="000000"/>
                </a:solidFill>
                <a:effectLst/>
                <a:latin typeface="宋体" panose="02010600030101010101" pitchFamily="2" charset="-122"/>
                <a:ea typeface="宋体" panose="02010600030101010101" pitchFamily="2" charset="-122"/>
              </a:rPr>
              <a:t> = false; // </a:t>
            </a:r>
            <a:r>
              <a:rPr lang="zh-CN" altLang="zh-CN" sz="1800" kern="100" dirty="0">
                <a:solidFill>
                  <a:srgbClr val="000000"/>
                </a:solidFill>
                <a:effectLst/>
                <a:latin typeface="Times New Roman" panose="02020603050405020304" pitchFamily="18" charset="0"/>
                <a:ea typeface="宋体" panose="02010600030101010101" pitchFamily="2" charset="-122"/>
              </a:rPr>
              <a:t>标记已经消费</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notify();            // </a:t>
            </a:r>
            <a:r>
              <a:rPr lang="zh-CN" altLang="zh-CN" sz="1800" kern="100" dirty="0">
                <a:solidFill>
                  <a:srgbClr val="000000"/>
                </a:solidFill>
                <a:effectLst/>
                <a:latin typeface="Times New Roman" panose="02020603050405020304" pitchFamily="18" charset="0"/>
                <a:ea typeface="宋体" panose="02010600030101010101" pitchFamily="2" charset="-122"/>
              </a:rPr>
              <a:t>通知需要生产</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return </a:t>
            </a:r>
            <a:r>
              <a:rPr lang="en-US" altLang="zh-CN" sz="1800" kern="100" dirty="0" err="1">
                <a:solidFill>
                  <a:srgbClr val="000000"/>
                </a:solidFill>
                <a:effectLst/>
                <a:latin typeface="宋体" panose="02010600030101010101" pitchFamily="2" charset="-122"/>
                <a:ea typeface="宋体" panose="02010600030101010101" pitchFamily="2" charset="-122"/>
              </a:rPr>
              <a:t>this.c</a:t>
            </a: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class Producer extends Thread     // </a:t>
            </a:r>
            <a:r>
              <a:rPr lang="zh-CN" altLang="zh-CN" sz="1800" kern="100" dirty="0">
                <a:solidFill>
                  <a:srgbClr val="000000"/>
                </a:solidFill>
                <a:effectLst/>
                <a:latin typeface="Times New Roman" panose="02020603050405020304" pitchFamily="18" charset="0"/>
                <a:ea typeface="宋体" panose="02010600030101010101" pitchFamily="2" charset="-122"/>
              </a:rPr>
              <a:t>生产者线程</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private </a:t>
            </a:r>
            <a:r>
              <a:rPr lang="en-US" altLang="zh-CN" sz="1800" kern="100" dirty="0" err="1">
                <a:solidFill>
                  <a:srgbClr val="000000"/>
                </a:solidFill>
                <a:effectLst/>
                <a:latin typeface="宋体" panose="02010600030101010101" pitchFamily="2" charset="-122"/>
                <a:ea typeface="宋体" panose="02010600030101010101" pitchFamily="2" charset="-122"/>
              </a:rPr>
              <a:t>ShareData</a:t>
            </a:r>
            <a:r>
              <a:rPr lang="en-US" altLang="zh-CN" sz="1800" kern="100" dirty="0">
                <a:solidFill>
                  <a:srgbClr val="000000"/>
                </a:solidFill>
                <a:effectLst/>
                <a:latin typeface="宋体" panose="02010600030101010101" pitchFamily="2" charset="-122"/>
                <a:ea typeface="宋体" panose="02010600030101010101" pitchFamily="2" charset="-122"/>
              </a:rPr>
              <a:t>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Producer(</a:t>
            </a:r>
            <a:r>
              <a:rPr lang="en-US" altLang="zh-CN" sz="1800" kern="100" dirty="0" err="1">
                <a:solidFill>
                  <a:srgbClr val="000000"/>
                </a:solidFill>
                <a:effectLst/>
                <a:latin typeface="宋体" panose="02010600030101010101" pitchFamily="2" charset="-122"/>
                <a:ea typeface="宋体" panose="02010600030101010101" pitchFamily="2" charset="-122"/>
              </a:rPr>
              <a:t>ShareData</a:t>
            </a:r>
            <a:r>
              <a:rPr lang="en-US" altLang="zh-CN" sz="1800" kern="100" dirty="0">
                <a:solidFill>
                  <a:srgbClr val="000000"/>
                </a:solidFill>
                <a:effectLst/>
                <a:latin typeface="宋体" panose="02010600030101010101" pitchFamily="2" charset="-122"/>
                <a:ea typeface="宋体" panose="02010600030101010101" pitchFamily="2" charset="-122"/>
              </a:rPr>
              <a:t>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this.s</a:t>
            </a:r>
            <a:r>
              <a:rPr lang="en-US" altLang="zh-CN" sz="1800" kern="100" dirty="0">
                <a:solidFill>
                  <a:srgbClr val="000000"/>
                </a:solidFill>
                <a:effectLst/>
                <a:latin typeface="宋体" panose="02010600030101010101" pitchFamily="2" charset="-122"/>
                <a:ea typeface="宋体" panose="02010600030101010101" pitchFamily="2" charset="-122"/>
              </a:rPr>
              <a:t> =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406556" y="947558"/>
            <a:ext cx="10591522" cy="5585568"/>
          </a:xfrm>
          <a:prstGeom prst="rect">
            <a:avLst/>
          </a:prstGeom>
          <a:noFill/>
        </p:spPr>
        <p:txBody>
          <a:bodyPr wrap="square" rtlCol="0">
            <a:spAutoFit/>
          </a:bodyPr>
          <a:lstStyle/>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public void run()</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for (char </a:t>
            </a:r>
            <a:r>
              <a:rPr lang="en-US" altLang="zh-CN" sz="1600" kern="100" dirty="0" err="1">
                <a:solidFill>
                  <a:srgbClr val="000000"/>
                </a:solidFill>
                <a:effectLst/>
                <a:latin typeface="宋体" panose="02010600030101010101" pitchFamily="2" charset="-122"/>
                <a:ea typeface="宋体" panose="02010600030101010101" pitchFamily="2" charset="-122"/>
              </a:rPr>
              <a:t>ch</a:t>
            </a:r>
            <a:r>
              <a:rPr lang="en-US" altLang="zh-CN" sz="1600" kern="100" dirty="0">
                <a:solidFill>
                  <a:srgbClr val="000000"/>
                </a:solidFill>
                <a:effectLst/>
                <a:latin typeface="宋体" panose="02010600030101010101" pitchFamily="2" charset="-122"/>
                <a:ea typeface="宋体" panose="02010600030101010101" pitchFamily="2" charset="-122"/>
              </a:rPr>
              <a:t> = 'A'; </a:t>
            </a:r>
            <a:r>
              <a:rPr lang="en-US" altLang="zh-CN" sz="1600" kern="100" dirty="0" err="1">
                <a:solidFill>
                  <a:srgbClr val="000000"/>
                </a:solidFill>
                <a:effectLst/>
                <a:latin typeface="宋体" panose="02010600030101010101" pitchFamily="2" charset="-122"/>
                <a:ea typeface="宋体" panose="02010600030101010101" pitchFamily="2" charset="-122"/>
              </a:rPr>
              <a:t>ch</a:t>
            </a:r>
            <a:r>
              <a:rPr lang="en-US" altLang="zh-CN" sz="1600" kern="100" dirty="0">
                <a:solidFill>
                  <a:srgbClr val="000000"/>
                </a:solidFill>
                <a:effectLst/>
                <a:latin typeface="宋体" panose="02010600030101010101" pitchFamily="2" charset="-122"/>
                <a:ea typeface="宋体" panose="02010600030101010101" pitchFamily="2" charset="-122"/>
              </a:rPr>
              <a:t> &lt;= 'D'; </a:t>
            </a:r>
            <a:r>
              <a:rPr lang="en-US" altLang="zh-CN" sz="1600" kern="100" dirty="0" err="1">
                <a:solidFill>
                  <a:srgbClr val="000000"/>
                </a:solidFill>
                <a:effectLst/>
                <a:latin typeface="宋体" panose="02010600030101010101" pitchFamily="2" charset="-122"/>
                <a:ea typeface="宋体" panose="02010600030101010101" pitchFamily="2" charset="-122"/>
              </a:rPr>
              <a:t>ch</a:t>
            </a: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try </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Thread.sleep((int)(Math.random()*3000));</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e.printStackTrace();</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err="1">
                <a:solidFill>
                  <a:srgbClr val="000000"/>
                </a:solidFill>
                <a:effectLst/>
                <a:latin typeface="宋体" panose="02010600030101010101" pitchFamily="2" charset="-122"/>
                <a:ea typeface="宋体" panose="02010600030101010101" pitchFamily="2" charset="-122"/>
              </a:rPr>
              <a:t>s.putShareChar</a:t>
            </a:r>
            <a:r>
              <a:rPr lang="en-US" altLang="zh-CN" sz="1600" kern="100" dirty="0">
                <a:solidFill>
                  <a:srgbClr val="000000"/>
                </a:solidFill>
                <a:effectLst/>
                <a:latin typeface="宋体" panose="02010600030101010101" pitchFamily="2" charset="-122"/>
                <a:ea typeface="宋体" panose="02010600030101010101" pitchFamily="2" charset="-122"/>
              </a:rPr>
              <a:t>(</a:t>
            </a:r>
            <a:r>
              <a:rPr lang="en-US" altLang="zh-CN" sz="1600" kern="100" dirty="0" err="1">
                <a:solidFill>
                  <a:srgbClr val="000000"/>
                </a:solidFill>
                <a:effectLst/>
                <a:latin typeface="宋体" panose="02010600030101010101" pitchFamily="2" charset="-122"/>
                <a:ea typeface="宋体" panose="02010600030101010101" pitchFamily="2" charset="-122"/>
              </a:rPr>
              <a:t>ch</a:t>
            </a:r>
            <a:r>
              <a:rPr lang="en-US" altLang="zh-CN" sz="1600" kern="100" dirty="0">
                <a:solidFill>
                  <a:srgbClr val="000000"/>
                </a:solidFill>
                <a:effectLst/>
                <a:latin typeface="宋体" panose="02010600030101010101" pitchFamily="2" charset="-122"/>
                <a:ea typeface="宋体" panose="02010600030101010101" pitchFamily="2" charset="-122"/>
              </a:rPr>
              <a:t>);  // </a:t>
            </a:r>
            <a:r>
              <a:rPr lang="zh-CN" altLang="zh-CN" sz="1600" kern="100" dirty="0">
                <a:solidFill>
                  <a:srgbClr val="000000"/>
                </a:solidFill>
                <a:effectLst/>
                <a:latin typeface="Times New Roman" panose="02020603050405020304" pitchFamily="18" charset="0"/>
                <a:ea typeface="宋体" panose="02010600030101010101" pitchFamily="2" charset="-122"/>
              </a:rPr>
              <a:t>将产品放入仓库</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System.out.println(</a:t>
            </a:r>
            <a:r>
              <a:rPr lang="en-US" altLang="zh-CN" sz="1600" kern="100" dirty="0" err="1">
                <a:solidFill>
                  <a:srgbClr val="000000"/>
                </a:solidFill>
                <a:effectLst/>
                <a:latin typeface="宋体" panose="02010600030101010101" pitchFamily="2" charset="-122"/>
                <a:ea typeface="宋体" panose="02010600030101010101" pitchFamily="2" charset="-122"/>
              </a:rPr>
              <a:t>ch</a:t>
            </a:r>
            <a:r>
              <a:rPr lang="en-US" altLang="zh-CN" sz="1600" kern="100" dirty="0">
                <a:solidFill>
                  <a:srgbClr val="000000"/>
                </a:solidFill>
                <a:effectLst/>
                <a:latin typeface="宋体" panose="02010600030101010101" pitchFamily="2" charset="-122"/>
                <a:ea typeface="宋体" panose="02010600030101010101" pitchFamily="2" charset="-122"/>
              </a:rPr>
              <a:t> + " is produced by Producer.");</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a:solidFill>
                  <a:srgbClr val="000000"/>
                </a:solidFill>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406556" y="947558"/>
            <a:ext cx="10591522" cy="5585568"/>
          </a:xfrm>
          <a:prstGeom prst="rect">
            <a:avLst/>
          </a:prstGeom>
          <a:noFill/>
        </p:spPr>
        <p:txBody>
          <a:bodyPr wrap="square" rtlCol="0">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class Consumer extends Thread    // </a:t>
            </a:r>
            <a:r>
              <a:rPr lang="zh-CN" altLang="zh-CN" sz="1800" kern="100" dirty="0">
                <a:solidFill>
                  <a:srgbClr val="000000"/>
                </a:solidFill>
                <a:effectLst/>
                <a:latin typeface="Times New Roman" panose="02020603050405020304" pitchFamily="18" charset="0"/>
                <a:ea typeface="宋体" panose="02010600030101010101" pitchFamily="2" charset="-122"/>
              </a:rPr>
              <a:t>消费者线程</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private </a:t>
            </a:r>
            <a:r>
              <a:rPr lang="en-US" altLang="zh-CN" sz="1800" kern="100" dirty="0" err="1">
                <a:solidFill>
                  <a:srgbClr val="000000"/>
                </a:solidFill>
                <a:effectLst/>
                <a:latin typeface="宋体" panose="02010600030101010101" pitchFamily="2" charset="-122"/>
                <a:ea typeface="宋体" panose="02010600030101010101" pitchFamily="2" charset="-122"/>
              </a:rPr>
              <a:t>ShareData</a:t>
            </a:r>
            <a:r>
              <a:rPr lang="en-US" altLang="zh-CN" sz="1800" kern="100" dirty="0">
                <a:solidFill>
                  <a:srgbClr val="000000"/>
                </a:solidFill>
                <a:effectLst/>
                <a:latin typeface="宋体" panose="02010600030101010101" pitchFamily="2" charset="-122"/>
                <a:ea typeface="宋体" panose="02010600030101010101" pitchFamily="2" charset="-122"/>
              </a:rPr>
              <a:t>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Consumer(</a:t>
            </a:r>
            <a:r>
              <a:rPr lang="en-US" altLang="zh-CN" sz="1800" kern="100" dirty="0" err="1">
                <a:solidFill>
                  <a:srgbClr val="000000"/>
                </a:solidFill>
                <a:effectLst/>
                <a:latin typeface="宋体" panose="02010600030101010101" pitchFamily="2" charset="-122"/>
                <a:ea typeface="宋体" panose="02010600030101010101" pitchFamily="2" charset="-122"/>
              </a:rPr>
              <a:t>ShareData</a:t>
            </a:r>
            <a:r>
              <a:rPr lang="en-US" altLang="zh-CN" sz="1800" kern="100" dirty="0">
                <a:solidFill>
                  <a:srgbClr val="000000"/>
                </a:solidFill>
                <a:effectLst/>
                <a:latin typeface="宋体" panose="02010600030101010101" pitchFamily="2" charset="-122"/>
                <a:ea typeface="宋体" panose="02010600030101010101" pitchFamily="2" charset="-122"/>
              </a:rPr>
              <a:t>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this.s</a:t>
            </a:r>
            <a:r>
              <a:rPr lang="en-US" altLang="zh-CN" sz="1800" kern="100" dirty="0">
                <a:solidFill>
                  <a:srgbClr val="000000"/>
                </a:solidFill>
                <a:effectLst/>
                <a:latin typeface="宋体" panose="02010600030101010101" pitchFamily="2" charset="-122"/>
                <a:ea typeface="宋体" panose="02010600030101010101" pitchFamily="2" charset="-122"/>
              </a:rPr>
              <a:t> = s;</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void run()</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char </a:t>
            </a:r>
            <a:r>
              <a:rPr lang="en-US" altLang="zh-CN" sz="1800" kern="100" dirty="0" err="1">
                <a:solidFill>
                  <a:srgbClr val="000000"/>
                </a:solidFill>
                <a:effectLst/>
                <a:latin typeface="宋体" panose="02010600030101010101" pitchFamily="2" charset="-122"/>
                <a:ea typeface="宋体" panose="02010600030101010101" pitchFamily="2" charset="-122"/>
              </a:rPr>
              <a:t>ch</a:t>
            </a: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do{</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try</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5-1 运行结果2"/>
          <p:cNvPicPr/>
          <p:nvPr/>
        </p:nvPicPr>
        <p:blipFill>
          <a:blip r:embed="rId1">
            <a:extLst>
              <a:ext uri="{28A0092B-C50C-407E-A947-70E740481C1C}">
                <a14:useLocalDpi xmlns:a14="http://schemas.microsoft.com/office/drawing/2010/main" val="0"/>
              </a:ext>
            </a:extLst>
          </a:blip>
          <a:srcRect/>
          <a:stretch>
            <a:fillRect/>
          </a:stretch>
        </p:blipFill>
        <p:spPr>
          <a:xfrm>
            <a:off x="3786219" y="1066862"/>
            <a:ext cx="4619561" cy="3872819"/>
          </a:xfrm>
          <a:prstGeom prst="rect">
            <a:avLst/>
          </a:prstGeom>
          <a:noFill/>
          <a:ln>
            <a:noFill/>
          </a:ln>
        </p:spPr>
      </p:pic>
      <p:sp>
        <p:nvSpPr>
          <p:cNvPr id="6" name="文本框 5"/>
          <p:cNvSpPr txBox="1"/>
          <p:nvPr/>
        </p:nvSpPr>
        <p:spPr>
          <a:xfrm>
            <a:off x="4610138" y="5327610"/>
            <a:ext cx="2971722" cy="400110"/>
          </a:xfrm>
          <a:prstGeom prst="rect">
            <a:avLst/>
          </a:prstGeom>
          <a:noFill/>
        </p:spPr>
        <p:txBody>
          <a:bodyPr wrap="square" rtlCol="0">
            <a:spAutoFit/>
          </a:bodyPr>
          <a:lstStyle/>
          <a:p>
            <a:pPr algn="ctr"/>
            <a:r>
              <a:rPr lang="zh-CN" altLang="zh-CN" sz="2000" kern="100" dirty="0">
                <a:effectLst/>
                <a:latin typeface="宋体" panose="02010600030101010101" pitchFamily="2" charset="-122"/>
                <a:ea typeface="宋体" panose="02010600030101010101" pitchFamily="2" charset="-122"/>
              </a:rPr>
              <a:t>图</a:t>
            </a:r>
            <a:r>
              <a:rPr lang="en-US" altLang="zh-CN" sz="2000" kern="100" dirty="0">
                <a:effectLst/>
                <a:latin typeface="宋体" panose="02010600030101010101" pitchFamily="2" charset="-122"/>
                <a:ea typeface="宋体" panose="02010600030101010101" pitchFamily="2" charset="-122"/>
              </a:rPr>
              <a:t>6-1 </a:t>
            </a:r>
            <a:r>
              <a:rPr lang="zh-CN" altLang="zh-CN" sz="2000" kern="100" dirty="0">
                <a:effectLst/>
                <a:latin typeface="宋体" panose="02010600030101010101" pitchFamily="2" charset="-122"/>
                <a:ea typeface="宋体" panose="02010600030101010101" pitchFamily="2" charset="-122"/>
              </a:rPr>
              <a:t>运行结果</a:t>
            </a:r>
            <a:endParaRPr lang="zh-CN" altLang="zh-CN" sz="2000"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en-US" altLang="zh-CN" kern="0" dirty="0">
                <a:ea typeface="宋体" panose="02010600030101010101" pitchFamily="2" charset="-122"/>
              </a:rPr>
              <a:t>6.2.1</a:t>
            </a:r>
            <a:r>
              <a:rPr lang="zh-CN" altLang="zh-CN" kern="100" dirty="0">
                <a:cs typeface="宋体" panose="02010600030101010101" pitchFamily="2" charset="-122"/>
              </a:rPr>
              <a:t>线程同步</a:t>
            </a:r>
            <a:endParaRPr lang="zh-CN" altLang="en-US" kern="0" dirty="0"/>
          </a:p>
        </p:txBody>
      </p:sp>
      <p:sp>
        <p:nvSpPr>
          <p:cNvPr id="5" name="文本框 4"/>
          <p:cNvSpPr txBox="1"/>
          <p:nvPr/>
        </p:nvSpPr>
        <p:spPr>
          <a:xfrm>
            <a:off x="381150" y="939956"/>
            <a:ext cx="10591522" cy="5762924"/>
          </a:xfrm>
          <a:prstGeom prst="rect">
            <a:avLst/>
          </a:prstGeom>
          <a:noFill/>
        </p:spPr>
        <p:txBody>
          <a:bodyPr wrap="square" rtlCol="0">
            <a:spAutoFit/>
          </a:bodyPr>
          <a:lstStyle/>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Thread.sleep((int)(Math.random()*3000));</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}catch(InterruptedException e){</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e.printStackTrace();</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err="1">
                <a:solidFill>
                  <a:srgbClr val="000000"/>
                </a:solidFill>
                <a:effectLst/>
                <a:latin typeface="宋体" panose="02010600030101010101" pitchFamily="2" charset="-122"/>
                <a:ea typeface="宋体" panose="02010600030101010101" pitchFamily="2" charset="-122"/>
              </a:rPr>
              <a:t>ch</a:t>
            </a:r>
            <a:r>
              <a:rPr lang="en-US" altLang="zh-CN" sz="1400" kern="100" dirty="0">
                <a:solidFill>
                  <a:srgbClr val="000000"/>
                </a:solidFill>
                <a:effectLst/>
                <a:latin typeface="宋体" panose="02010600030101010101" pitchFamily="2" charset="-122"/>
                <a:ea typeface="宋体" panose="02010600030101010101" pitchFamily="2" charset="-122"/>
              </a:rPr>
              <a:t> = </a:t>
            </a:r>
            <a:r>
              <a:rPr lang="en-US" altLang="zh-CN" sz="1400" kern="100" dirty="0" err="1">
                <a:solidFill>
                  <a:srgbClr val="000000"/>
                </a:solidFill>
                <a:effectLst/>
                <a:latin typeface="宋体" panose="02010600030101010101" pitchFamily="2" charset="-122"/>
                <a:ea typeface="宋体" panose="02010600030101010101" pitchFamily="2" charset="-122"/>
              </a:rPr>
              <a:t>s.getShareChar</a:t>
            </a:r>
            <a:r>
              <a:rPr lang="en-US" altLang="zh-CN" sz="1400" kern="100" dirty="0">
                <a:solidFill>
                  <a:srgbClr val="000000"/>
                </a:solidFill>
                <a:effectLst/>
                <a:latin typeface="宋体" panose="02010600030101010101" pitchFamily="2" charset="-122"/>
                <a:ea typeface="宋体" panose="02010600030101010101" pitchFamily="2" charset="-122"/>
              </a:rPr>
              <a:t>();    // </a:t>
            </a:r>
            <a:r>
              <a:rPr lang="zh-CN" altLang="zh-CN" sz="1400" kern="100" dirty="0">
                <a:solidFill>
                  <a:srgbClr val="000000"/>
                </a:solidFill>
                <a:effectLst/>
                <a:latin typeface="Times New Roman" panose="02020603050405020304" pitchFamily="18" charset="0"/>
                <a:ea typeface="宋体" panose="02010600030101010101" pitchFamily="2" charset="-122"/>
              </a:rPr>
              <a:t>从仓库中取出产品</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System.out.println(</a:t>
            </a:r>
            <a:r>
              <a:rPr lang="en-US" altLang="zh-CN" sz="1400" kern="100" dirty="0" err="1">
                <a:solidFill>
                  <a:srgbClr val="000000"/>
                </a:solidFill>
                <a:effectLst/>
                <a:latin typeface="宋体" panose="02010600030101010101" pitchFamily="2" charset="-122"/>
                <a:ea typeface="宋体" panose="02010600030101010101" pitchFamily="2" charset="-122"/>
              </a:rPr>
              <a:t>ch</a:t>
            </a:r>
            <a:r>
              <a:rPr lang="en-US" altLang="zh-CN" sz="1400" kern="100" dirty="0">
                <a:solidFill>
                  <a:srgbClr val="000000"/>
                </a:solidFill>
                <a:effectLst/>
                <a:latin typeface="宋体" panose="02010600030101010101" pitchFamily="2" charset="-122"/>
                <a:ea typeface="宋体" panose="02010600030101010101" pitchFamily="2" charset="-122"/>
              </a:rPr>
              <a:t> + " is consumed by Consumer.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}while (</a:t>
            </a:r>
            <a:r>
              <a:rPr lang="en-US" altLang="zh-CN" sz="1400" kern="100" dirty="0" err="1">
                <a:solidFill>
                  <a:srgbClr val="000000"/>
                </a:solidFill>
                <a:effectLst/>
                <a:latin typeface="宋体" panose="02010600030101010101" pitchFamily="2" charset="-122"/>
                <a:ea typeface="宋体" panose="02010600030101010101" pitchFamily="2" charset="-122"/>
              </a:rPr>
              <a:t>ch</a:t>
            </a:r>
            <a:r>
              <a:rPr lang="en-US" altLang="zh-CN" sz="1400" kern="100" dirty="0">
                <a:solidFill>
                  <a:srgbClr val="000000"/>
                </a:solidFill>
                <a:effectLst/>
                <a:latin typeface="宋体" panose="02010600030101010101" pitchFamily="2" charset="-122"/>
                <a:ea typeface="宋体" panose="02010600030101010101" pitchFamily="2" charset="-122"/>
              </a:rPr>
              <a:t> != 'D');</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en-US" altLang="zh-CN" sz="1400" kern="100" dirty="0">
              <a:solidFill>
                <a:srgbClr val="000000"/>
              </a:solidFill>
              <a:effectLst/>
              <a:latin typeface="宋体" panose="02010600030101010101" pitchFamily="2" charset="-122"/>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class TestThread7</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public static void main(String[] args)</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err="1">
                <a:solidFill>
                  <a:srgbClr val="000000"/>
                </a:solidFill>
                <a:effectLst/>
                <a:latin typeface="宋体" panose="02010600030101010101" pitchFamily="2" charset="-122"/>
                <a:ea typeface="宋体" panose="02010600030101010101" pitchFamily="2" charset="-122"/>
              </a:rPr>
              <a:t>ShareData</a:t>
            </a:r>
            <a:r>
              <a:rPr lang="en-US" altLang="zh-CN" sz="1400" kern="100" dirty="0">
                <a:solidFill>
                  <a:srgbClr val="000000"/>
                </a:solidFill>
                <a:effectLst/>
                <a:latin typeface="宋体" panose="02010600030101010101" pitchFamily="2" charset="-122"/>
                <a:ea typeface="宋体" panose="02010600030101010101" pitchFamily="2" charset="-122"/>
              </a:rPr>
              <a:t> s = new </a:t>
            </a:r>
            <a:r>
              <a:rPr lang="en-US" altLang="zh-CN" sz="1400" kern="100" dirty="0" err="1">
                <a:solidFill>
                  <a:srgbClr val="000000"/>
                </a:solidFill>
                <a:effectLst/>
                <a:latin typeface="宋体" panose="02010600030101010101" pitchFamily="2" charset="-122"/>
                <a:ea typeface="宋体" panose="02010600030101010101" pitchFamily="2" charset="-122"/>
              </a:rPr>
              <a:t>ShareData</a:t>
            </a: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new Consumer(s).start();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new Producer(s).start();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r>
              <a:rPr lang="en-US" altLang="zh-CN" sz="1400" kern="100" dirty="0">
                <a:solidFill>
                  <a:srgbClr val="000000"/>
                </a:solidFill>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zh-CN" altLang="en-US" kern="0" dirty="0">
                <a:ea typeface="宋体" panose="02010600030101010101" pitchFamily="2" charset="-122"/>
              </a:rPr>
              <a:t>任务实施</a:t>
            </a:r>
            <a:endParaRPr lang="zh-CN" altLang="en-US" kern="0" dirty="0"/>
          </a:p>
        </p:txBody>
      </p:sp>
      <p:sp>
        <p:nvSpPr>
          <p:cNvPr id="5" name="文本框 4"/>
          <p:cNvSpPr txBox="1"/>
          <p:nvPr/>
        </p:nvSpPr>
        <p:spPr>
          <a:xfrm>
            <a:off x="381150" y="939956"/>
            <a:ext cx="10591522" cy="4610236"/>
          </a:xfrm>
          <a:prstGeom prst="rect">
            <a:avLst/>
          </a:prstGeom>
          <a:noFill/>
        </p:spPr>
        <p:txBody>
          <a:bodyPr wrap="square" rtlCol="0">
            <a:spAutoFit/>
          </a:bodyPr>
          <a:lstStyle/>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创建一用户类</a:t>
            </a:r>
            <a:r>
              <a:rPr lang="en-US" altLang="zh-CN" sz="1800" kern="100" dirty="0">
                <a:effectLst/>
                <a:latin typeface="Times New Roman" panose="02020603050405020304" pitchFamily="18" charset="0"/>
                <a:ea typeface="宋体" panose="02010600030101010101" pitchFamily="2" charset="-122"/>
              </a:rPr>
              <a:t>User, User</a:t>
            </a:r>
            <a:r>
              <a:rPr lang="zh-CN" altLang="zh-CN" sz="1800" kern="100" dirty="0">
                <a:effectLst/>
                <a:latin typeface="Times New Roman" panose="02020603050405020304" pitchFamily="18" charset="0"/>
                <a:ea typeface="宋体" panose="02010600030101010101" pitchFamily="2" charset="-122"/>
              </a:rPr>
              <a:t>对象是</a:t>
            </a:r>
            <a:r>
              <a:rPr lang="zh-CN" altLang="zh-CN" sz="1800" kern="100" dirty="0">
                <a:solidFill>
                  <a:srgbClr val="000000"/>
                </a:solidFill>
                <a:effectLst/>
                <a:latin typeface="Verdana" panose="020B0604030504040204" pitchFamily="34" charset="0"/>
                <a:ea typeface="宋体" panose="02010600030101010101" pitchFamily="2" charset="-122"/>
              </a:rPr>
              <a:t>竞争资源。定义操作方法（存</a:t>
            </a:r>
            <a:r>
              <a:rPr lang="zh-CN" altLang="zh-CN" sz="1800" kern="100" dirty="0">
                <a:solidFill>
                  <a:srgbClr val="000000"/>
                </a:solidFill>
                <a:effectLst/>
                <a:latin typeface="Times New Roman" panose="02020603050405020304" pitchFamily="18" charset="0"/>
                <a:ea typeface="宋体" panose="02010600030101010101" pitchFamily="2" charset="-122"/>
              </a:rPr>
              <a:t>款、取款）</a:t>
            </a:r>
            <a:r>
              <a:rPr lang="en-US" altLang="zh-CN" sz="1800" kern="100" dirty="0" err="1">
                <a:solidFill>
                  <a:srgbClr val="000000"/>
                </a:solidFill>
                <a:effectLst/>
                <a:latin typeface="Times New Roman" panose="02020603050405020304" pitchFamily="18" charset="0"/>
                <a:ea typeface="宋体" panose="02010600030101010101" pitchFamily="2" charset="-122"/>
              </a:rPr>
              <a:t>oper</a:t>
            </a:r>
            <a:r>
              <a:rPr lang="en-US" altLang="zh-CN" sz="1800" kern="100" dirty="0">
                <a:solidFill>
                  <a:srgbClr val="000000"/>
                </a:solidFill>
                <a:effectLst/>
                <a:latin typeface="Times New Roman" panose="02020603050405020304" pitchFamily="18" charset="0"/>
                <a:ea typeface="宋体" panose="02010600030101010101" pitchFamily="2" charset="-122"/>
              </a:rPr>
              <a:t>(int x)</a:t>
            </a:r>
            <a:r>
              <a:rPr lang="zh-CN" altLang="zh-CN" sz="1800" kern="100" dirty="0">
                <a:solidFill>
                  <a:srgbClr val="000000"/>
                </a:solidFill>
                <a:effectLst/>
                <a:latin typeface="Times New Roman" panose="02020603050405020304" pitchFamily="18" charset="0"/>
                <a:ea typeface="宋体" panose="02010600030101010101" pitchFamily="2" charset="-122"/>
              </a:rPr>
              <a:t>，此方法被多个线程并发操作，</a:t>
            </a:r>
            <a:r>
              <a:rPr lang="zh-CN" altLang="zh-CN" sz="1800" kern="100" dirty="0">
                <a:solidFill>
                  <a:srgbClr val="000000"/>
                </a:solidFill>
                <a:effectLst/>
                <a:latin typeface="Verdana" panose="020B0604030504040204" pitchFamily="34" charset="0"/>
                <a:ea typeface="宋体" panose="02010600030101010101" pitchFamily="2" charset="-122"/>
              </a:rPr>
              <a:t>因此该方法上加上同步，并将账户的余额设为私有变量，禁止直接访问。</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创建一线程类</a:t>
            </a: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zh-CN"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3.</a:t>
            </a:r>
            <a:r>
              <a:rPr lang="en-US" altLang="zh-CN" sz="1800" kern="100" dirty="0">
                <a:solidFill>
                  <a:srgbClr val="000000"/>
                </a:solidFill>
                <a:effectLst/>
                <a:latin typeface="Verdana" panose="020B0604030504040204" pitchFamily="34" charset="0"/>
                <a:ea typeface="宋体" panose="02010600030101010101" pitchFamily="2" charset="-122"/>
              </a:rPr>
              <a:t> </a:t>
            </a:r>
            <a:r>
              <a:rPr lang="zh-CN" altLang="zh-CN" sz="1800" kern="100" dirty="0">
                <a:solidFill>
                  <a:srgbClr val="000000"/>
                </a:solidFill>
                <a:effectLst/>
                <a:latin typeface="Verdana" panose="020B0604030504040204" pitchFamily="34" charset="0"/>
                <a:ea typeface="宋体" panose="02010600030101010101" pitchFamily="2" charset="-122"/>
              </a:rPr>
              <a:t>编写代码。</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solidFill>
                  <a:srgbClr val="000000"/>
                </a:solidFill>
                <a:effectLst/>
                <a:latin typeface="Verdana" panose="020B0604030504040204" pitchFamily="34" charset="0"/>
                <a:ea typeface="宋体" panose="02010600030101010101" pitchFamily="2" charset="-122"/>
              </a:rPr>
              <a:t>代码实现：</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class account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static void main(String[] args)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User u = new User("</a:t>
            </a:r>
            <a:r>
              <a:rPr lang="zh-CN" altLang="zh-CN" sz="1800" kern="100" dirty="0">
                <a:solidFill>
                  <a:srgbClr val="000000"/>
                </a:solidFill>
                <a:effectLst/>
                <a:latin typeface="Times New Roman" panose="02020603050405020304" pitchFamily="18" charset="0"/>
                <a:ea typeface="宋体" panose="02010600030101010101" pitchFamily="2" charset="-122"/>
              </a:rPr>
              <a:t>小明</a:t>
            </a:r>
            <a:r>
              <a:rPr lang="en-US" altLang="zh-CN" sz="1800" kern="100" dirty="0">
                <a:solidFill>
                  <a:srgbClr val="000000"/>
                </a:solidFill>
                <a:effectLst/>
                <a:latin typeface="Times New Roman" panose="02020603050405020304" pitchFamily="18" charset="0"/>
                <a:ea typeface="宋体" panose="02010600030101010101" pitchFamily="2" charset="-122"/>
              </a:rPr>
              <a:t>", 100);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 t1 = new </a:t>
            </a: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线程</a:t>
            </a:r>
            <a:r>
              <a:rPr lang="en-US" altLang="zh-CN" sz="1800" kern="100" dirty="0">
                <a:solidFill>
                  <a:srgbClr val="000000"/>
                </a:solidFill>
                <a:effectLst/>
                <a:latin typeface="Times New Roman" panose="02020603050405020304" pitchFamily="18" charset="0"/>
                <a:ea typeface="宋体" panose="02010600030101010101" pitchFamily="2" charset="-122"/>
              </a:rPr>
              <a:t>A", u, 200);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 t2 = new </a:t>
            </a: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线程</a:t>
            </a:r>
            <a:r>
              <a:rPr lang="en-US" altLang="zh-CN" sz="1800" kern="100" dirty="0">
                <a:solidFill>
                  <a:srgbClr val="000000"/>
                </a:solidFill>
                <a:effectLst/>
                <a:latin typeface="Times New Roman" panose="02020603050405020304" pitchFamily="18" charset="0"/>
                <a:ea typeface="宋体" panose="02010600030101010101" pitchFamily="2" charset="-122"/>
              </a:rPr>
              <a:t>B", u, -50);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 t3 = new </a:t>
            </a:r>
            <a:r>
              <a:rPr lang="en-US" altLang="zh-CN" sz="1800" kern="100" dirty="0" err="1">
                <a:solidFill>
                  <a:srgbClr val="000000"/>
                </a:solidFill>
                <a:effectLst/>
                <a:latin typeface="宋体" panose="02010600030101010101" pitchFamily="2" charset="-122"/>
                <a:ea typeface="宋体" panose="02010600030101010101" pitchFamily="2" charset="-122"/>
              </a:rPr>
              <a:t>MyThread</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线程</a:t>
            </a:r>
            <a:r>
              <a:rPr lang="en-US" altLang="zh-CN" sz="1800" kern="100" dirty="0">
                <a:solidFill>
                  <a:srgbClr val="000000"/>
                </a:solidFill>
                <a:effectLst/>
                <a:latin typeface="Times New Roman" panose="02020603050405020304" pitchFamily="18" charset="0"/>
                <a:ea typeface="宋体" panose="02010600030101010101" pitchFamily="2" charset="-122"/>
              </a:rPr>
              <a:t>C", u, -20);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zh-CN" altLang="en-US" kern="0" dirty="0">
                <a:ea typeface="宋体" panose="02010600030101010101" pitchFamily="2" charset="-122"/>
              </a:rPr>
              <a:t>任务实施</a:t>
            </a:r>
            <a:endParaRPr lang="zh-CN" altLang="en-US" kern="0" dirty="0"/>
          </a:p>
        </p:txBody>
      </p:sp>
      <p:sp>
        <p:nvSpPr>
          <p:cNvPr id="5" name="文本框 4"/>
          <p:cNvSpPr txBox="1"/>
          <p:nvPr/>
        </p:nvSpPr>
        <p:spPr>
          <a:xfrm>
            <a:off x="381150" y="939956"/>
            <a:ext cx="5181464" cy="5028556"/>
          </a:xfrm>
          <a:prstGeom prst="rect">
            <a:avLst/>
          </a:prstGeom>
          <a:noFill/>
        </p:spPr>
        <p:txBody>
          <a:bodyPr wrap="square" rtlCol="0">
            <a:spAutoFit/>
          </a:bodyPr>
          <a:lstStyle/>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 t4 = new </a:t>
            </a: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a:t>
            </a:r>
            <a:r>
              <a:rPr lang="zh-CN" altLang="zh-CN" kern="100" dirty="0">
                <a:solidFill>
                  <a:srgbClr val="000000"/>
                </a:solidFill>
                <a:effectLst/>
                <a:latin typeface="Times New Roman" panose="02020603050405020304" pitchFamily="18" charset="0"/>
                <a:ea typeface="宋体" panose="02010600030101010101" pitchFamily="2" charset="-122"/>
              </a:rPr>
              <a:t>线程</a:t>
            </a:r>
            <a:r>
              <a:rPr lang="en-US" altLang="zh-CN" kern="100" dirty="0">
                <a:solidFill>
                  <a:srgbClr val="000000"/>
                </a:solidFill>
                <a:effectLst/>
                <a:latin typeface="Times New Roman" panose="02020603050405020304" pitchFamily="18" charset="0"/>
                <a:ea typeface="宋体" panose="02010600030101010101" pitchFamily="2" charset="-122"/>
              </a:rPr>
              <a:t>D", u, -30);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 t5 = new </a:t>
            </a: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a:t>
            </a:r>
            <a:r>
              <a:rPr lang="zh-CN" altLang="zh-CN" kern="100" dirty="0">
                <a:solidFill>
                  <a:srgbClr val="000000"/>
                </a:solidFill>
                <a:effectLst/>
                <a:latin typeface="Times New Roman" panose="02020603050405020304" pitchFamily="18" charset="0"/>
                <a:ea typeface="宋体" panose="02010600030101010101" pitchFamily="2" charset="-122"/>
              </a:rPr>
              <a:t>线程</a:t>
            </a:r>
            <a:r>
              <a:rPr lang="en-US" altLang="zh-CN" kern="100" dirty="0">
                <a:solidFill>
                  <a:srgbClr val="000000"/>
                </a:solidFill>
                <a:effectLst/>
                <a:latin typeface="Times New Roman" panose="02020603050405020304" pitchFamily="18" charset="0"/>
                <a:ea typeface="宋体" panose="02010600030101010101" pitchFamily="2" charset="-122"/>
              </a:rPr>
              <a:t>E", u, 55);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 t6 = new </a:t>
            </a: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a:t>
            </a:r>
            <a:r>
              <a:rPr lang="zh-CN" altLang="zh-CN" kern="100" dirty="0">
                <a:solidFill>
                  <a:srgbClr val="000000"/>
                </a:solidFill>
                <a:effectLst/>
                <a:latin typeface="Times New Roman" panose="02020603050405020304" pitchFamily="18" charset="0"/>
                <a:ea typeface="宋体" panose="02010600030101010101" pitchFamily="2" charset="-122"/>
              </a:rPr>
              <a:t>线程</a:t>
            </a:r>
            <a:r>
              <a:rPr lang="en-US" altLang="zh-CN" kern="100" dirty="0">
                <a:solidFill>
                  <a:srgbClr val="000000"/>
                </a:solidFill>
                <a:effectLst/>
                <a:latin typeface="Times New Roman" panose="02020603050405020304" pitchFamily="18" charset="0"/>
                <a:ea typeface="宋体" panose="02010600030101010101" pitchFamily="2" charset="-122"/>
              </a:rPr>
              <a:t>F", u, 20);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t1.start();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t2.start();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t3.start();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t4.start();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t5.start();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t6.start();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5486416" y="2895614"/>
            <a:ext cx="6096000" cy="3362524"/>
          </a:xfrm>
          <a:prstGeom prst="rect">
            <a:avLst/>
          </a:prstGeom>
          <a:noFill/>
        </p:spPr>
        <p:txBody>
          <a:bodyPr wrap="square">
            <a:spAutoFit/>
          </a:bodyPr>
          <a:lstStyle/>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class </a:t>
            </a: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 extends Thread {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private User u;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private int y = 0; //</a:t>
            </a:r>
            <a:r>
              <a:rPr lang="zh-CN" altLang="zh-CN" kern="100" dirty="0">
                <a:solidFill>
                  <a:srgbClr val="000000"/>
                </a:solidFill>
                <a:effectLst/>
                <a:latin typeface="Times New Roman" panose="02020603050405020304" pitchFamily="18" charset="0"/>
                <a:ea typeface="宋体" panose="02010600030101010101" pitchFamily="2" charset="-122"/>
              </a:rPr>
              <a:t>表示存取金额</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MyThread</a:t>
            </a:r>
            <a:r>
              <a:rPr lang="en-US" altLang="zh-CN" kern="100" dirty="0">
                <a:solidFill>
                  <a:srgbClr val="000000"/>
                </a:solidFill>
                <a:effectLst/>
                <a:latin typeface="宋体" panose="02010600030101010101" pitchFamily="2" charset="-122"/>
                <a:ea typeface="宋体" panose="02010600030101010101" pitchFamily="2" charset="-122"/>
              </a:rPr>
              <a:t>(String name, User u, int y) {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super(name);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this.u</a:t>
            </a:r>
            <a:r>
              <a:rPr lang="en-US" altLang="zh-CN" kern="100" dirty="0">
                <a:solidFill>
                  <a:srgbClr val="000000"/>
                </a:solidFill>
                <a:effectLst/>
                <a:latin typeface="宋体" panose="02010600030101010101" pitchFamily="2" charset="-122"/>
                <a:ea typeface="宋体" panose="02010600030101010101" pitchFamily="2" charset="-122"/>
              </a:rPr>
              <a:t> = u;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err="1">
                <a:solidFill>
                  <a:srgbClr val="000000"/>
                </a:solidFill>
                <a:effectLst/>
                <a:latin typeface="宋体" panose="02010600030101010101" pitchFamily="2" charset="-122"/>
                <a:ea typeface="宋体" panose="02010600030101010101" pitchFamily="2" charset="-122"/>
              </a:rPr>
              <a:t>this.y</a:t>
            </a:r>
            <a:r>
              <a:rPr lang="en-US" altLang="zh-CN" kern="100" dirty="0">
                <a:solidFill>
                  <a:srgbClr val="000000"/>
                </a:solidFill>
                <a:effectLst/>
                <a:latin typeface="宋体" panose="02010600030101010101" pitchFamily="2" charset="-122"/>
                <a:ea typeface="宋体" panose="02010600030101010101" pitchFamily="2" charset="-122"/>
              </a:rPr>
              <a:t> = y; </a:t>
            </a:r>
            <a:endParaRPr lang="zh-CN" altLang="zh-CN"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kern="100" dirty="0">
                <a:solidFill>
                  <a:srgbClr val="000000"/>
                </a:solidFill>
                <a:effectLst/>
                <a:latin typeface="宋体" panose="02010600030101010101" pitchFamily="2" charset="-122"/>
                <a:ea typeface="宋体" panose="02010600030101010101" pitchFamily="2" charset="-122"/>
              </a:rPr>
              <a:t>}</a:t>
            </a:r>
            <a:endParaRPr lang="zh-CN" alt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zh-CN" altLang="en-US" kern="0" dirty="0">
                <a:ea typeface="宋体" panose="02010600030101010101" pitchFamily="2" charset="-122"/>
              </a:rPr>
              <a:t>任务实施</a:t>
            </a:r>
            <a:endParaRPr lang="zh-CN" altLang="en-US" kern="0" dirty="0"/>
          </a:p>
        </p:txBody>
      </p:sp>
      <p:sp>
        <p:nvSpPr>
          <p:cNvPr id="5" name="文本框 4"/>
          <p:cNvSpPr txBox="1"/>
          <p:nvPr/>
        </p:nvSpPr>
        <p:spPr>
          <a:xfrm>
            <a:off x="381150" y="939956"/>
            <a:ext cx="5181464" cy="2948243"/>
          </a:xfrm>
          <a:prstGeom prst="rect">
            <a:avLst/>
          </a:prstGeom>
          <a:noFill/>
        </p:spPr>
        <p:txBody>
          <a:bodyPr wrap="square" rtlCol="0">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void run()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u.oper</a:t>
            </a:r>
            <a:r>
              <a:rPr lang="en-US" altLang="zh-CN" sz="1800" kern="100" dirty="0">
                <a:solidFill>
                  <a:srgbClr val="000000"/>
                </a:solidFill>
                <a:effectLst/>
                <a:latin typeface="宋体" panose="02010600030101010101" pitchFamily="2" charset="-122"/>
                <a:ea typeface="宋体" panose="02010600030101010101" pitchFamily="2" charset="-122"/>
              </a:rPr>
              <a:t>(y);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class User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private String code;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private int cash; </a:t>
            </a:r>
            <a:endParaRPr lang="zh-CN" altLang="zh-CN" sz="18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5562614" y="1331631"/>
            <a:ext cx="6096000" cy="4194738"/>
          </a:xfrm>
          <a:prstGeom prst="rect">
            <a:avLst/>
          </a:prstGeom>
          <a:noFill/>
        </p:spPr>
        <p:txBody>
          <a:bodyPr wrap="square">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User(String code, int cash)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this.code</a:t>
            </a:r>
            <a:r>
              <a:rPr lang="en-US" altLang="zh-CN" sz="1800" kern="100" dirty="0">
                <a:solidFill>
                  <a:srgbClr val="000000"/>
                </a:solidFill>
                <a:effectLst/>
                <a:latin typeface="宋体" panose="02010600030101010101" pitchFamily="2" charset="-122"/>
                <a:ea typeface="宋体" panose="02010600030101010101" pitchFamily="2" charset="-122"/>
              </a:rPr>
              <a:t> = code;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this.cash</a:t>
            </a:r>
            <a:r>
              <a:rPr lang="en-US" altLang="zh-CN" sz="1800" kern="100" dirty="0">
                <a:solidFill>
                  <a:srgbClr val="000000"/>
                </a:solidFill>
                <a:effectLst/>
                <a:latin typeface="宋体" panose="02010600030101010101" pitchFamily="2" charset="-122"/>
                <a:ea typeface="宋体" panose="02010600030101010101" pitchFamily="2" charset="-122"/>
              </a:rPr>
              <a:t> = cash;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String </a:t>
            </a:r>
            <a:r>
              <a:rPr lang="en-US" altLang="zh-CN" sz="1800" kern="100" dirty="0" err="1">
                <a:solidFill>
                  <a:srgbClr val="000000"/>
                </a:solidFill>
                <a:effectLst/>
                <a:latin typeface="宋体" panose="02010600030101010101" pitchFamily="2" charset="-122"/>
                <a:ea typeface="宋体" panose="02010600030101010101" pitchFamily="2" charset="-122"/>
              </a:rPr>
              <a:t>getCode</a:t>
            </a:r>
            <a:r>
              <a:rPr lang="en-US" altLang="zh-CN" sz="1800" kern="100" dirty="0">
                <a:solidFill>
                  <a:srgbClr val="000000"/>
                </a:solidFill>
                <a:effectLst/>
                <a:latin typeface="宋体" panose="02010600030101010101" pitchFamily="2" charset="-122"/>
                <a:ea typeface="宋体" panose="02010600030101010101" pitchFamily="2" charset="-122"/>
              </a:rPr>
              <a:t>()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return code;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void </a:t>
            </a:r>
            <a:r>
              <a:rPr lang="en-US" altLang="zh-CN" sz="1800" kern="100" dirty="0" err="1">
                <a:solidFill>
                  <a:srgbClr val="000000"/>
                </a:solidFill>
                <a:effectLst/>
                <a:latin typeface="宋体" panose="02010600030101010101" pitchFamily="2" charset="-122"/>
                <a:ea typeface="宋体" panose="02010600030101010101" pitchFamily="2" charset="-122"/>
              </a:rPr>
              <a:t>setCode</a:t>
            </a:r>
            <a:r>
              <a:rPr lang="en-US" altLang="zh-CN" sz="1800" kern="100" dirty="0">
                <a:solidFill>
                  <a:srgbClr val="000000"/>
                </a:solidFill>
                <a:effectLst/>
                <a:latin typeface="宋体" panose="02010600030101010101" pitchFamily="2" charset="-122"/>
                <a:ea typeface="宋体" panose="02010600030101010101" pitchFamily="2" charset="-122"/>
              </a:rPr>
              <a:t>(String code)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this.code</a:t>
            </a:r>
            <a:r>
              <a:rPr lang="en-US" altLang="zh-CN" sz="1800" kern="100" dirty="0">
                <a:solidFill>
                  <a:srgbClr val="000000"/>
                </a:solidFill>
                <a:effectLst/>
                <a:latin typeface="宋体" panose="02010600030101010101" pitchFamily="2" charset="-122"/>
                <a:ea typeface="宋体" panose="02010600030101010101" pitchFamily="2" charset="-122"/>
              </a:rPr>
              <a:t> = code;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zh-CN" altLang="en-US" kern="0" dirty="0">
                <a:ea typeface="宋体" panose="02010600030101010101" pitchFamily="2" charset="-122"/>
              </a:rPr>
              <a:t>任务实施</a:t>
            </a:r>
            <a:endParaRPr lang="zh-CN" altLang="en-US" kern="0" dirty="0"/>
          </a:p>
        </p:txBody>
      </p:sp>
      <p:sp>
        <p:nvSpPr>
          <p:cNvPr id="5" name="文本框 4"/>
          <p:cNvSpPr txBox="1"/>
          <p:nvPr/>
        </p:nvSpPr>
        <p:spPr>
          <a:xfrm>
            <a:off x="381150" y="939956"/>
            <a:ext cx="11353502" cy="5025735"/>
          </a:xfrm>
          <a:prstGeom prst="rect">
            <a:avLst/>
          </a:prstGeom>
          <a:noFill/>
        </p:spPr>
        <p:txBody>
          <a:bodyPr wrap="square" rtlCol="0">
            <a:spAutoFit/>
          </a:bodyPr>
          <a:lstStyle/>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synchronized void </a:t>
            </a:r>
            <a:r>
              <a:rPr lang="en-US" altLang="zh-CN" sz="1800" kern="100" dirty="0" err="1">
                <a:solidFill>
                  <a:srgbClr val="000000"/>
                </a:solidFill>
                <a:effectLst/>
                <a:latin typeface="宋体" panose="02010600030101010101" pitchFamily="2" charset="-122"/>
                <a:ea typeface="宋体" panose="02010600030101010101" pitchFamily="2" charset="-122"/>
              </a:rPr>
              <a:t>oper</a:t>
            </a:r>
            <a:r>
              <a:rPr lang="en-US" altLang="zh-CN" sz="1800" kern="100" dirty="0">
                <a:solidFill>
                  <a:srgbClr val="000000"/>
                </a:solidFill>
                <a:effectLst/>
                <a:latin typeface="宋体" panose="02010600030101010101" pitchFamily="2" charset="-122"/>
                <a:ea typeface="宋体" panose="02010600030101010101" pitchFamily="2" charset="-122"/>
              </a:rPr>
              <a:t>(int x)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try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Thread.sleep(100);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this.cash</a:t>
            </a:r>
            <a:r>
              <a:rPr lang="en-US" altLang="zh-CN" sz="1800" kern="100" dirty="0">
                <a:solidFill>
                  <a:srgbClr val="000000"/>
                </a:solidFill>
                <a:effectLst/>
                <a:latin typeface="宋体" panose="02010600030101010101" pitchFamily="2" charset="-122"/>
                <a:ea typeface="宋体" panose="02010600030101010101" pitchFamily="2" charset="-122"/>
              </a:rPr>
              <a:t> += x;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System.out.println(Thread.currentThread().getName() + "</a:t>
            </a:r>
            <a:r>
              <a:rPr lang="zh-CN" altLang="zh-CN" sz="1800" kern="100" dirty="0">
                <a:solidFill>
                  <a:srgbClr val="000000"/>
                </a:solidFill>
                <a:effectLst/>
                <a:latin typeface="Times New Roman" panose="02020603050405020304" pitchFamily="18" charset="0"/>
                <a:ea typeface="宋体" panose="02010600030101010101" pitchFamily="2" charset="-122"/>
              </a:rPr>
              <a:t>运行结束，增加</a:t>
            </a:r>
            <a:r>
              <a:rPr lang="en-US" altLang="zh-CN" sz="1800" kern="100" dirty="0">
                <a:solidFill>
                  <a:srgbClr val="000000"/>
                </a:solidFill>
                <a:effectLst/>
                <a:latin typeface="Times New Roman" panose="02020603050405020304" pitchFamily="18" charset="0"/>
                <a:ea typeface="宋体" panose="02010600030101010101" pitchFamily="2" charset="-122"/>
              </a:rPr>
              <a:t>" + x + "</a:t>
            </a:r>
            <a:r>
              <a:rPr lang="zh-CN" altLang="zh-CN" sz="1800" kern="100" dirty="0">
                <a:solidFill>
                  <a:srgbClr val="000000"/>
                </a:solidFill>
                <a:effectLst/>
                <a:latin typeface="Times New Roman" panose="02020603050405020304" pitchFamily="18" charset="0"/>
                <a:ea typeface="宋体" panose="02010600030101010101" pitchFamily="2" charset="-122"/>
              </a:rPr>
              <a:t>，当前用户账户余额为：</a:t>
            </a:r>
            <a:r>
              <a:rPr lang="en-US" altLang="zh-CN" sz="1800" kern="100" dirty="0">
                <a:solidFill>
                  <a:srgbClr val="000000"/>
                </a:solidFill>
                <a:effectLst/>
                <a:latin typeface="Times New Roman" panose="02020603050405020304" pitchFamily="18" charset="0"/>
                <a:ea typeface="宋体" panose="02010600030101010101" pitchFamily="2" charset="-122"/>
              </a:rPr>
              <a:t>" + cash);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Thread.sleep(100);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catch (InterruptedException e) {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e.printStackTrace();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r>
              <a:rPr lang="zh-CN" altLang="en-US" kern="0" dirty="0">
                <a:ea typeface="宋体" panose="02010600030101010101" pitchFamily="2" charset="-122"/>
              </a:rPr>
              <a:t>任务实施</a:t>
            </a:r>
            <a:endParaRPr lang="zh-CN" altLang="en-US" kern="0" dirty="0"/>
          </a:p>
        </p:txBody>
      </p:sp>
      <p:pic>
        <p:nvPicPr>
          <p:cNvPr id="4" name="图片 3"/>
          <p:cNvPicPr/>
          <p:nvPr/>
        </p:nvPicPr>
        <p:blipFill>
          <a:blip r:embed="rId1">
            <a:extLst>
              <a:ext uri="{28A0092B-C50C-407E-A947-70E740481C1C}">
                <a14:useLocalDpi xmlns:a14="http://schemas.microsoft.com/office/drawing/2010/main" val="0"/>
              </a:ext>
            </a:extLst>
          </a:blip>
          <a:srcRect/>
          <a:stretch>
            <a:fillRect/>
          </a:stretch>
        </p:blipFill>
        <p:spPr>
          <a:xfrm>
            <a:off x="2514694" y="1524050"/>
            <a:ext cx="5486256" cy="304792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模块六 </a:t>
            </a:r>
            <a:r>
              <a:rPr lang="en-US" altLang="zh-CN" sz="4400" b="1" kern="100" dirty="0">
                <a:effectLst/>
                <a:latin typeface="宋体" panose="02010600030101010101" pitchFamily="2" charset="-122"/>
                <a:cs typeface="宋体" panose="02010600030101010101" pitchFamily="2" charset="-122"/>
              </a:rPr>
              <a:t>Java</a:t>
            </a:r>
            <a:r>
              <a:rPr lang="zh-CN" altLang="zh-CN" sz="4400" b="1" kern="100" dirty="0">
                <a:effectLst/>
                <a:ea typeface="宋体" panose="02010600030101010101" pitchFamily="2" charset="-122"/>
                <a:cs typeface="宋体" panose="02010600030101010101" pitchFamily="2" charset="-122"/>
              </a:rPr>
              <a:t>多线程与异常处理</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3	</a:t>
            </a:r>
            <a:r>
              <a:rPr lang="zh-CN" altLang="en-US" sz="2800" b="1" kern="100" dirty="0">
                <a:effectLst/>
                <a:ea typeface="宋体" panose="02010600030101010101" pitchFamily="2" charset="-122"/>
                <a:cs typeface="宋体" panose="02010600030101010101" pitchFamily="2" charset="-122"/>
              </a:rPr>
              <a:t>数组越界和除数为零异常案例</a:t>
            </a:r>
            <a:endParaRPr lang="zh-CN" altLang="en-US" sz="2800" dirty="0"/>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任务导入</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2" name="文本框 1"/>
          <p:cNvSpPr txBox="1"/>
          <p:nvPr/>
        </p:nvSpPr>
        <p:spPr>
          <a:xfrm>
            <a:off x="457348" y="1371654"/>
            <a:ext cx="10667720" cy="4339650"/>
          </a:xfrm>
          <a:prstGeom prst="rect">
            <a:avLst/>
          </a:prstGeom>
          <a:noFill/>
        </p:spPr>
        <p:txBody>
          <a:bodyPr wrap="square" rtlCol="0">
            <a:spAutoFit/>
          </a:bodyPr>
          <a:lstStyle/>
          <a:p>
            <a:pPr indent="227965" algn="just">
              <a:lnSpc>
                <a:spcPct val="150000"/>
              </a:lnSpc>
            </a:pPr>
            <a:r>
              <a:rPr lang="zh-CN" altLang="zh-CN" sz="2400" kern="100" dirty="0">
                <a:effectLst/>
                <a:latin typeface="Times New Roman" panose="02020603050405020304" pitchFamily="18" charset="0"/>
                <a:ea typeface="宋体" panose="02010600030101010101" pitchFamily="2" charset="-122"/>
              </a:rPr>
              <a:t>在运行</a:t>
            </a:r>
            <a:r>
              <a:rPr lang="en-US" altLang="zh-CN" sz="2400" kern="100" dirty="0">
                <a:effectLst/>
                <a:latin typeface="Times New Roman" panose="02020603050405020304" pitchFamily="18" charset="0"/>
                <a:ea typeface="宋体" panose="02010600030101010101" pitchFamily="2" charset="-122"/>
              </a:rPr>
              <a:t>Java</a:t>
            </a:r>
            <a:r>
              <a:rPr lang="zh-CN" altLang="zh-CN" sz="2400" kern="100" dirty="0">
                <a:effectLst/>
                <a:latin typeface="Times New Roman" panose="02020603050405020304" pitchFamily="18" charset="0"/>
                <a:ea typeface="宋体" panose="02010600030101010101" pitchFamily="2" charset="-122"/>
              </a:rPr>
              <a:t>程序时，往往会碰到各种各样的意外现象，例如，申请内存时没有申请到，读取的文件不存在，数组下标的超界，除法运算中除数为零。这些意外事件的发生没有得到有效处理，可能导致程序的异常退出或得到错误的运行结果。那么我们设计程序时如何有效的对这些现象加以避免呢？在</a:t>
            </a:r>
            <a:r>
              <a:rPr lang="en-US" altLang="zh-CN" sz="2400" kern="100" dirty="0">
                <a:effectLst/>
                <a:latin typeface="Times New Roman" panose="02020603050405020304" pitchFamily="18" charset="0"/>
                <a:ea typeface="宋体" panose="02010600030101010101" pitchFamily="2" charset="-122"/>
              </a:rPr>
              <a:t>Java</a:t>
            </a:r>
            <a:r>
              <a:rPr lang="zh-CN" altLang="zh-CN" sz="2400" kern="100" dirty="0">
                <a:effectLst/>
                <a:latin typeface="Times New Roman" panose="02020603050405020304" pitchFamily="18" charset="0"/>
                <a:ea typeface="宋体" panose="02010600030101010101" pitchFamily="2" charset="-122"/>
              </a:rPr>
              <a:t>编程语言中使用异常来处理这些意外事件。</a:t>
            </a:r>
            <a:endParaRPr lang="zh-CN" altLang="zh-CN" sz="24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2400" kern="100" dirty="0">
                <a:effectLst/>
                <a:latin typeface="Times New Roman" panose="02020603050405020304" pitchFamily="18" charset="0"/>
                <a:ea typeface="宋体" panose="02010600030101010101" pitchFamily="2" charset="-122"/>
              </a:rPr>
              <a:t>本案例将创建一个简单的异常处理的程序，通过学习本案例，掌握异常及异常的处理机制。</a:t>
            </a:r>
            <a:endParaRPr lang="zh-CN" altLang="zh-CN" sz="2400" kern="100" dirty="0">
              <a:effectLst/>
              <a:latin typeface="Times New Roman" panose="02020603050405020304" pitchFamily="18" charset="0"/>
              <a:ea typeface="宋体" panose="02010600030101010101" pitchFamily="2" charset="-122"/>
            </a:endParaRPr>
          </a:p>
          <a:p>
            <a:endParaRPr lang="zh-CN" altLang="en-US" sz="2400"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2" name="文本框 1"/>
          <p:cNvSpPr txBox="1"/>
          <p:nvPr/>
        </p:nvSpPr>
        <p:spPr>
          <a:xfrm>
            <a:off x="457348" y="1371654"/>
            <a:ext cx="10667720" cy="4887235"/>
          </a:xfrm>
          <a:prstGeom prst="rect">
            <a:avLst/>
          </a:prstGeom>
          <a:noFill/>
        </p:spPr>
        <p:txBody>
          <a:bodyPr wrap="square" rtlCol="0">
            <a:spAutoFit/>
          </a:bodyPr>
          <a:lstStyle/>
          <a:p>
            <a:pPr algn="just"/>
            <a:r>
              <a:rPr lang="en-US" altLang="zh-CN" sz="1800" kern="100" dirty="0">
                <a:solidFill>
                  <a:srgbClr val="000000"/>
                </a:solidFill>
                <a:effectLst/>
                <a:latin typeface="宋体" panose="02010600030101010101" pitchFamily="2" charset="-122"/>
                <a:ea typeface="宋体" panose="02010600030101010101" pitchFamily="2" charset="-122"/>
              </a:rPr>
              <a:t>6.3 </a:t>
            </a:r>
            <a:r>
              <a:rPr lang="zh-CN" altLang="zh-CN" sz="1800" kern="100" dirty="0">
                <a:solidFill>
                  <a:srgbClr val="000000"/>
                </a:solidFill>
                <a:effectLst/>
                <a:latin typeface="Times New Roman" panose="02020603050405020304" pitchFamily="18" charset="0"/>
                <a:ea typeface="宋体" panose="02010600030101010101" pitchFamily="2" charset="-122"/>
              </a:rPr>
              <a:t>异常处理</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6.3.1</a:t>
            </a:r>
            <a:r>
              <a:rPr lang="zh-CN" altLang="zh-CN" sz="1800" kern="100" dirty="0">
                <a:solidFill>
                  <a:srgbClr val="000000"/>
                </a:solidFill>
                <a:effectLst/>
                <a:latin typeface="Times New Roman" panose="02020603050405020304" pitchFamily="18" charset="0"/>
                <a:ea typeface="宋体" panose="02010600030101010101" pitchFamily="2" charset="-122"/>
              </a:rPr>
              <a:t>异常处理的概念</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1800" kern="100" dirty="0">
                <a:effectLst/>
                <a:latin typeface="Times New Roman" panose="02020603050405020304" pitchFamily="18" charset="0"/>
                <a:ea typeface="宋体" panose="02010600030101010101" pitchFamily="2" charset="-122"/>
              </a:rPr>
              <a:t>异常是用来处理程序执行期间的意外情况或事件的有效机制，是影响正常程序流程的不正常现象。异常产生后，程序可以通过异常处理代码加以解决，保证程序的继续运行，直到正常结束。</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1800" kern="100" dirty="0">
                <a:effectLst/>
                <a:latin typeface="Times New Roman" panose="02020603050405020304" pitchFamily="18" charset="0"/>
                <a:ea typeface="宋体" panose="02010600030101010101" pitchFamily="2" charset="-122"/>
              </a:rPr>
              <a:t>那么，异常如何发生的呢？ 下面是一个出现异常的小例子。</a:t>
            </a:r>
            <a:endParaRPr lang="zh-CN" altLang="zh-CN" sz="1800" kern="100" dirty="0">
              <a:effectLst/>
              <a:latin typeface="Times New Roman" panose="02020603050405020304" pitchFamily="18" charset="0"/>
              <a:ea typeface="宋体" panose="02010600030101010101" pitchFamily="2" charset="-122"/>
            </a:endParaRPr>
          </a:p>
          <a:p>
            <a:pPr indent="333375" algn="just"/>
            <a:r>
              <a:rPr lang="en-US" altLang="zh-CN" sz="1800" kern="100" dirty="0">
                <a:effectLst/>
                <a:latin typeface="Times New Roman" panose="02020603050405020304" pitchFamily="18" charset="0"/>
                <a:ea typeface="宋体" panose="02010600030101010101" pitchFamily="2" charset="-122"/>
              </a:rPr>
              <a:t> class ExceptionExample1</a:t>
            </a:r>
            <a:endParaRPr lang="zh-CN" altLang="zh-CN" sz="1800" kern="100" dirty="0">
              <a:effectLst/>
              <a:latin typeface="Times New Roman" panose="02020603050405020304" pitchFamily="18" charset="0"/>
              <a:ea typeface="宋体" panose="02010600030101010101" pitchFamily="2" charset="-122"/>
            </a:endParaRPr>
          </a:p>
          <a:p>
            <a:pPr indent="323850" algn="just"/>
            <a:r>
              <a:rPr lang="en-US" altLang="zh-CN" sz="1800" kern="100" dirty="0">
                <a:effectLst/>
                <a:latin typeface="Times New Roman" panose="02020603050405020304" pitchFamily="18" charset="0"/>
                <a:ea typeface="宋体" panose="02010600030101010101" pitchFamily="2" charset="-122"/>
              </a:rPr>
              <a:t> {	public static void main(String[] args)</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fr-FR" altLang="zh-CN" sz="1800" kern="100" dirty="0">
                <a:effectLst/>
                <a:latin typeface="Times New Roman" panose="02020603050405020304" pitchFamily="18" charset="0"/>
                <a:ea typeface="宋体" panose="02010600030101010101" pitchFamily="2" charset="-122"/>
              </a:rPr>
              <a:t>	   {	int[] A={50,0,10,100,9};	int m=50;	double d;</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for(int i=0;i&lt;</a:t>
            </a:r>
            <a:r>
              <a:rPr lang="en-US" altLang="zh-CN" sz="1800" kern="100" dirty="0" err="1">
                <a:effectLst/>
                <a:latin typeface="Times New Roman" panose="02020603050405020304" pitchFamily="18" charset="0"/>
                <a:ea typeface="宋体" panose="02010600030101010101" pitchFamily="2" charset="-122"/>
              </a:rPr>
              <a:t>A.length;i</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d=m/A[i];		//</a:t>
            </a:r>
            <a:r>
              <a:rPr lang="zh-CN" altLang="zh-CN" sz="1800" kern="100" dirty="0">
                <a:effectLst/>
                <a:latin typeface="Times New Roman" panose="02020603050405020304" pitchFamily="18" charset="0"/>
                <a:ea typeface="宋体" panose="02010600030101010101" pitchFamily="2" charset="-122"/>
              </a:rPr>
              <a:t>被零除的异常</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System.out.println("</a:t>
            </a:r>
            <a:r>
              <a:rPr lang="zh-CN" altLang="zh-CN" sz="1800" kern="100" dirty="0">
                <a:effectLst/>
                <a:latin typeface="Times New Roman" panose="02020603050405020304" pitchFamily="18" charset="0"/>
                <a:ea typeface="宋体" panose="02010600030101010101" pitchFamily="2" charset="-122"/>
              </a:rPr>
              <a:t>程序运行正常结束</a:t>
            </a:r>
            <a:r>
              <a:rPr lang="en-US" altLang="zh-CN" sz="1800" kern="100" dirty="0">
                <a:effectLst/>
                <a:latin typeface="Times New Roman" panose="02020603050405020304" pitchFamily="18" charset="0"/>
                <a:ea typeface="宋体" panose="02010600030101010101" pitchFamily="2" charset="-122"/>
              </a:rPr>
              <a:t>!")</a:t>
            </a:r>
            <a:r>
              <a:rPr lang="en-US" altLang="zh-CN" sz="1800" b="1"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 </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以上代码运行时就会发生异常，第</a:t>
            </a:r>
            <a:r>
              <a:rPr lang="en-US" altLang="zh-CN" sz="1800" kern="100" dirty="0">
                <a:effectLst/>
                <a:latin typeface="Times New Roman" panose="02020603050405020304" pitchFamily="18" charset="0"/>
                <a:ea typeface="宋体" panose="02010600030101010101" pitchFamily="2" charset="-122"/>
              </a:rPr>
              <a:t>5</a:t>
            </a:r>
            <a:r>
              <a:rPr lang="zh-CN" altLang="zh-CN" sz="1800" kern="100" dirty="0">
                <a:effectLst/>
                <a:latin typeface="Times New Roman" panose="02020603050405020304" pitchFamily="18" charset="0"/>
                <a:ea typeface="宋体" panose="02010600030101010101" pitchFamily="2" charset="-122"/>
              </a:rPr>
              <a:t>行语句是发生异常的地方，出现被除</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pPr>
            <a:r>
              <a:rPr lang="zh-CN" altLang="zh-CN" sz="1800" kern="100" dirty="0">
                <a:effectLst/>
                <a:latin typeface="Times New Roman" panose="02020603050405020304" pitchFamily="18" charset="0"/>
                <a:ea typeface="宋体" panose="02010600030101010101" pitchFamily="2" charset="-122"/>
              </a:rPr>
              <a:t>数为零的情况。程序运行后中断退出。</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2394245"/>
          </a:xfrm>
          <a:prstGeom prst="rect">
            <a:avLst/>
          </a:prstGeom>
          <a:noFill/>
        </p:spPr>
        <p:txBody>
          <a:bodyPr wrap="square" rtlCol="0">
            <a:spAutoFit/>
          </a:bodyPr>
          <a:lstStyle/>
          <a:p>
            <a:pPr algn="just"/>
            <a:r>
              <a:rPr lang="en-US" altLang="zh-CN" sz="1800" b="1" kern="100">
                <a:solidFill>
                  <a:srgbClr val="000000"/>
                </a:solidFill>
                <a:effectLst/>
                <a:latin typeface="宋体" panose="02010600030101010101" pitchFamily="2" charset="-122"/>
                <a:ea typeface="宋体" panose="02010600030101010101" pitchFamily="2" charset="-122"/>
              </a:rPr>
              <a:t>6.3.2</a:t>
            </a:r>
            <a:r>
              <a:rPr lang="zh-CN" altLang="zh-CN" sz="1800" b="1" kern="100">
                <a:solidFill>
                  <a:srgbClr val="000000"/>
                </a:solidFill>
                <a:effectLst/>
                <a:latin typeface="Times New Roman" panose="02020603050405020304" pitchFamily="18" charset="0"/>
                <a:ea typeface="宋体" panose="02010600030101010101" pitchFamily="2" charset="-122"/>
              </a:rPr>
              <a:t>异常类</a:t>
            </a:r>
            <a:endParaRPr lang="zh-CN" altLang="zh-CN" sz="1800" b="1" kern="10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b="1" kern="100">
                <a:effectLst/>
                <a:latin typeface="Times New Roman" panose="02020603050405020304" pitchFamily="18" charset="0"/>
                <a:ea typeface="宋体" panose="02010600030101010101" pitchFamily="2" charset="-122"/>
              </a:rPr>
              <a:t>在</a:t>
            </a:r>
            <a:r>
              <a:rPr lang="en-US" altLang="zh-CN" sz="1800" b="1" kern="100">
                <a:effectLst/>
                <a:latin typeface="Times New Roman" panose="02020603050405020304" pitchFamily="18" charset="0"/>
                <a:ea typeface="宋体" panose="02010600030101010101" pitchFamily="2" charset="-122"/>
              </a:rPr>
              <a:t>Java</a:t>
            </a:r>
            <a:r>
              <a:rPr lang="zh-CN" altLang="zh-CN" sz="1800" b="1" kern="100">
                <a:effectLst/>
                <a:latin typeface="Times New Roman" panose="02020603050405020304" pitchFamily="18" charset="0"/>
                <a:ea typeface="宋体" panose="02010600030101010101" pitchFamily="2" charset="-122"/>
              </a:rPr>
              <a:t>中通过什么形式来进行对异常进行描述和表示的呢？通常，将程序运行过程中发生的异常抽象成不同的类，每个异常类代表一个相应的异常，类中包含异常信息和异常处理方法。 在</a:t>
            </a:r>
            <a:r>
              <a:rPr lang="en-US" altLang="zh-CN" sz="1800" b="1" kern="100">
                <a:effectLst/>
                <a:latin typeface="Times New Roman" panose="02020603050405020304" pitchFamily="18" charset="0"/>
                <a:ea typeface="宋体" panose="02010600030101010101" pitchFamily="2" charset="-122"/>
              </a:rPr>
              <a:t>Java</a:t>
            </a:r>
            <a:r>
              <a:rPr lang="zh-CN" altLang="zh-CN" sz="1800" b="1" kern="100">
                <a:effectLst/>
                <a:latin typeface="Times New Roman" panose="02020603050405020304" pitchFamily="18" charset="0"/>
                <a:ea typeface="宋体" panose="02010600030101010101" pitchFamily="2" charset="-122"/>
              </a:rPr>
              <a:t>中所有的异常都是类</a:t>
            </a:r>
            <a:r>
              <a:rPr lang="en-US" altLang="zh-CN" sz="1800" b="1" kern="100">
                <a:effectLst/>
                <a:latin typeface="Times New Roman" panose="02020603050405020304" pitchFamily="18" charset="0"/>
                <a:ea typeface="宋体" panose="02010600030101010101" pitchFamily="2" charset="-122"/>
              </a:rPr>
              <a:t>Throwable</a:t>
            </a:r>
            <a:r>
              <a:rPr lang="zh-CN" altLang="zh-CN" sz="1800" b="1" kern="100">
                <a:effectLst/>
                <a:latin typeface="Times New Roman" panose="02020603050405020304" pitchFamily="18" charset="0"/>
                <a:ea typeface="宋体" panose="02010600030101010101" pitchFamily="2" charset="-122"/>
              </a:rPr>
              <a:t>的后继子类。类</a:t>
            </a:r>
            <a:r>
              <a:rPr lang="en-US" altLang="zh-CN" sz="1800" b="1" kern="100">
                <a:effectLst/>
                <a:latin typeface="Times New Roman" panose="02020603050405020304" pitchFamily="18" charset="0"/>
                <a:ea typeface="宋体" panose="02010600030101010101" pitchFamily="2" charset="-122"/>
              </a:rPr>
              <a:t>Throwable</a:t>
            </a:r>
            <a:r>
              <a:rPr lang="zh-CN" altLang="zh-CN" sz="1800" b="1" kern="100">
                <a:effectLst/>
                <a:latin typeface="Times New Roman" panose="02020603050405020304" pitchFamily="18" charset="0"/>
                <a:ea typeface="宋体" panose="02010600030101010101" pitchFamily="2" charset="-122"/>
              </a:rPr>
              <a:t>有两个直接子类：</a:t>
            </a:r>
            <a:r>
              <a:rPr lang="en-US" altLang="zh-CN" sz="1800" b="1" kern="100">
                <a:effectLst/>
                <a:latin typeface="Times New Roman" panose="02020603050405020304" pitchFamily="18" charset="0"/>
                <a:ea typeface="宋体" panose="02010600030101010101" pitchFamily="2" charset="-122"/>
              </a:rPr>
              <a:t>Java.lang.Error(</a:t>
            </a:r>
            <a:r>
              <a:rPr lang="zh-CN" altLang="zh-CN" sz="1800" b="1" kern="100">
                <a:effectLst/>
                <a:latin typeface="Times New Roman" panose="02020603050405020304" pitchFamily="18" charset="0"/>
                <a:ea typeface="宋体" panose="02010600030101010101" pitchFamily="2" charset="-122"/>
              </a:rPr>
              <a:t>错误类</a:t>
            </a:r>
            <a:r>
              <a:rPr lang="en-US" altLang="zh-CN" sz="1800" b="1" kern="100">
                <a:effectLst/>
                <a:latin typeface="Times New Roman" panose="02020603050405020304" pitchFamily="18" charset="0"/>
                <a:ea typeface="宋体" panose="02010600030101010101" pitchFamily="2" charset="-122"/>
              </a:rPr>
              <a:t>)</a:t>
            </a:r>
            <a:r>
              <a:rPr lang="zh-CN" altLang="zh-CN" sz="1800" b="1" kern="100">
                <a:effectLst/>
                <a:latin typeface="Times New Roman" panose="02020603050405020304" pitchFamily="18" charset="0"/>
                <a:ea typeface="宋体" panose="02010600030101010101" pitchFamily="2" charset="-122"/>
              </a:rPr>
              <a:t>和</a:t>
            </a:r>
            <a:r>
              <a:rPr lang="en-US" altLang="zh-CN" sz="1800" b="1" kern="100">
                <a:effectLst/>
                <a:latin typeface="Times New Roman" panose="02020603050405020304" pitchFamily="18" charset="0"/>
                <a:ea typeface="宋体" panose="02010600030101010101" pitchFamily="2" charset="-122"/>
              </a:rPr>
              <a:t>Java.lang.Exception(</a:t>
            </a:r>
            <a:r>
              <a:rPr lang="zh-CN" altLang="zh-CN" sz="1800" b="1" kern="100">
                <a:effectLst/>
                <a:latin typeface="Times New Roman" panose="02020603050405020304" pitchFamily="18" charset="0"/>
                <a:ea typeface="宋体" panose="02010600030101010101" pitchFamily="2" charset="-122"/>
              </a:rPr>
              <a:t>异常类</a:t>
            </a:r>
            <a:r>
              <a:rPr lang="en-US" altLang="zh-CN" sz="1800" b="1" kern="100">
                <a:effectLst/>
                <a:latin typeface="Times New Roman" panose="02020603050405020304" pitchFamily="18" charset="0"/>
                <a:ea typeface="宋体" panose="02010600030101010101" pitchFamily="2" charset="-122"/>
              </a:rPr>
              <a:t>)</a:t>
            </a:r>
            <a:r>
              <a:rPr lang="zh-CN" altLang="zh-CN" sz="1800" b="1" kern="100">
                <a:effectLst/>
                <a:latin typeface="Times New Roman" panose="02020603050405020304" pitchFamily="18" charset="0"/>
                <a:ea typeface="宋体" panose="02010600030101010101" pitchFamily="2" charset="-122"/>
              </a:rPr>
              <a:t>。</a:t>
            </a:r>
            <a:r>
              <a:rPr lang="en-US" altLang="zh-CN" sz="1800" b="1" kern="100">
                <a:effectLst/>
                <a:latin typeface="Times New Roman" panose="02020603050405020304" pitchFamily="18" charset="0"/>
                <a:ea typeface="宋体" panose="02010600030101010101" pitchFamily="2" charset="-122"/>
              </a:rPr>
              <a:t>Java.lang.Exception(</a:t>
            </a:r>
            <a:r>
              <a:rPr lang="zh-CN" altLang="zh-CN" sz="1800" b="1" kern="100">
                <a:effectLst/>
                <a:latin typeface="Times New Roman" panose="02020603050405020304" pitchFamily="18" charset="0"/>
                <a:ea typeface="宋体" panose="02010600030101010101" pitchFamily="2" charset="-122"/>
              </a:rPr>
              <a:t>异常类</a:t>
            </a:r>
            <a:r>
              <a:rPr lang="en-US" altLang="zh-CN" sz="1800" b="1" kern="100">
                <a:effectLst/>
                <a:latin typeface="Times New Roman" panose="02020603050405020304" pitchFamily="18" charset="0"/>
                <a:ea typeface="宋体" panose="02010600030101010101" pitchFamily="2" charset="-122"/>
              </a:rPr>
              <a:t>)</a:t>
            </a:r>
            <a:r>
              <a:rPr lang="zh-CN" altLang="zh-CN" sz="1800" b="1" kern="100">
                <a:effectLst/>
                <a:latin typeface="Times New Roman" panose="02020603050405020304" pitchFamily="18" charset="0"/>
                <a:ea typeface="宋体" panose="02010600030101010101" pitchFamily="2" charset="-122"/>
              </a:rPr>
              <a:t>又分为RuntimeException和non-RuntimeException两大类异常。Java的异常类的继承关系如图6-9所示。</a:t>
            </a:r>
            <a:endParaRPr lang="zh-CN" altLang="zh-CN" sz="1800" b="1" kern="100">
              <a:effectLst/>
              <a:latin typeface="Times New Roman" panose="02020603050405020304" pitchFamily="18" charset="0"/>
              <a:ea typeface="宋体" panose="02010600030101010101" pitchFamily="2" charset="-122"/>
            </a:endParaRPr>
          </a:p>
        </p:txBody>
      </p:sp>
      <p:grpSp>
        <p:nvGrpSpPr>
          <p:cNvPr id="36" name="画布 141"/>
          <p:cNvGrpSpPr/>
          <p:nvPr/>
        </p:nvGrpSpPr>
        <p:grpSpPr>
          <a:xfrm>
            <a:off x="3962456" y="3428994"/>
            <a:ext cx="4267088" cy="1904956"/>
            <a:chOff x="0" y="0"/>
            <a:chExt cx="3543300" cy="1486535"/>
          </a:xfrm>
        </p:grpSpPr>
        <p:sp>
          <p:nvSpPr>
            <p:cNvPr id="37" name="矩形 36"/>
            <p:cNvSpPr/>
            <p:nvPr/>
          </p:nvSpPr>
          <p:spPr>
            <a:xfrm>
              <a:off x="0" y="0"/>
              <a:ext cx="3542030" cy="1486535"/>
            </a:xfrm>
            <a:prstGeom prst="rect">
              <a:avLst/>
            </a:prstGeom>
            <a:noFill/>
            <a:ln>
              <a:noFill/>
            </a:ln>
          </p:spPr>
        </p:sp>
        <p:sp>
          <p:nvSpPr>
            <p:cNvPr id="38" name="Rectangle 4"/>
            <p:cNvSpPr>
              <a:spLocks noChangeArrowheads="1"/>
            </p:cNvSpPr>
            <p:nvPr/>
          </p:nvSpPr>
          <p:spPr bwMode="auto">
            <a:xfrm>
              <a:off x="800100" y="0"/>
              <a:ext cx="1143000"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Java.lang.Object</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39" name="Rectangle 5"/>
            <p:cNvSpPr>
              <a:spLocks noChangeArrowheads="1"/>
            </p:cNvSpPr>
            <p:nvPr/>
          </p:nvSpPr>
          <p:spPr bwMode="auto">
            <a:xfrm>
              <a:off x="800100" y="396240"/>
              <a:ext cx="1143000"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Java.lang.Throwable</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0" name="Rectangle 6"/>
            <p:cNvSpPr>
              <a:spLocks noChangeArrowheads="1"/>
            </p:cNvSpPr>
            <p:nvPr/>
          </p:nvSpPr>
          <p:spPr bwMode="auto">
            <a:xfrm>
              <a:off x="0" y="792480"/>
              <a:ext cx="1143000"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ctr"/>
              <a:r>
                <a:rPr lang="en-US" sz="1050" kern="100">
                  <a:effectLst/>
                  <a:latin typeface="Times New Roman" panose="02020603050405020304" pitchFamily="18" charset="0"/>
                  <a:ea typeface="宋体" panose="02010600030101010101" pitchFamily="2" charset="-122"/>
                  <a:cs typeface="宋体" panose="02010600030101010101" pitchFamily="2" charset="-122"/>
                </a:rPr>
                <a:t>Java.lang.Error</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1" name="Rectangle 7"/>
            <p:cNvSpPr>
              <a:spLocks noChangeArrowheads="1"/>
            </p:cNvSpPr>
            <p:nvPr/>
          </p:nvSpPr>
          <p:spPr bwMode="auto">
            <a:xfrm>
              <a:off x="1600200" y="792480"/>
              <a:ext cx="1143000"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just"/>
              <a:r>
                <a:rPr lang="en-US" sz="1050" kern="100" dirty="0" err="1">
                  <a:effectLst/>
                  <a:latin typeface="Times New Roman" panose="02020603050405020304" pitchFamily="18" charset="0"/>
                  <a:ea typeface="宋体" panose="02010600030101010101" pitchFamily="2" charset="-122"/>
                  <a:cs typeface="宋体" panose="02010600030101010101" pitchFamily="2" charset="-122"/>
                </a:rPr>
                <a:t>Java.lang.Exception</a:t>
              </a:r>
              <a:endParaRPr lang="zh-CN" sz="1050" kern="100" dirty="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2" name="Rectangle 8"/>
            <p:cNvSpPr>
              <a:spLocks noChangeArrowheads="1"/>
            </p:cNvSpPr>
            <p:nvPr/>
          </p:nvSpPr>
          <p:spPr bwMode="auto">
            <a:xfrm>
              <a:off x="342900" y="1287780"/>
              <a:ext cx="1600200"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Java.lang.RuntimeException</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43" name="Rectangle 9"/>
            <p:cNvSpPr>
              <a:spLocks noChangeArrowheads="1"/>
            </p:cNvSpPr>
            <p:nvPr/>
          </p:nvSpPr>
          <p:spPr bwMode="auto">
            <a:xfrm>
              <a:off x="2171065" y="1287780"/>
              <a:ext cx="1372235" cy="198120"/>
            </a:xfrm>
            <a:prstGeom prst="rect">
              <a:avLst/>
            </a:prstGeom>
            <a:solidFill>
              <a:srgbClr val="FFFFFF"/>
            </a:solidFill>
            <a:ln w="9525">
              <a:solidFill>
                <a:srgbClr val="000000"/>
              </a:solidFill>
              <a:miter lim="800000"/>
            </a:ln>
          </p:spPr>
          <p:txBody>
            <a:bodyPr rot="0" vert="horz" wrap="square" lIns="0" tIns="0" rIns="0" bIns="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non-RuntimeException</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44" name="Line 10"/>
            <p:cNvCxnSpPr/>
            <p:nvPr/>
          </p:nvCxnSpPr>
          <p:spPr bwMode="auto">
            <a:xfrm flipV="1">
              <a:off x="1371600" y="198120"/>
              <a:ext cx="635" cy="198120"/>
            </a:xfrm>
            <a:prstGeom prst="line">
              <a:avLst/>
            </a:prstGeom>
            <a:noFill/>
            <a:ln w="9525">
              <a:solidFill>
                <a:srgbClr val="000000"/>
              </a:solidFill>
              <a:round/>
              <a:tailEnd type="triangle" w="med" len="med"/>
            </a:ln>
          </p:spPr>
        </p:cxnSp>
        <p:cxnSp>
          <p:nvCxnSpPr>
            <p:cNvPr id="45" name="Line 11"/>
            <p:cNvCxnSpPr/>
            <p:nvPr/>
          </p:nvCxnSpPr>
          <p:spPr bwMode="auto">
            <a:xfrm flipV="1">
              <a:off x="1028700" y="594360"/>
              <a:ext cx="342900" cy="198120"/>
            </a:xfrm>
            <a:prstGeom prst="line">
              <a:avLst/>
            </a:prstGeom>
            <a:noFill/>
            <a:ln w="9525">
              <a:solidFill>
                <a:srgbClr val="000000"/>
              </a:solidFill>
              <a:round/>
              <a:tailEnd type="triangle" w="med" len="med"/>
            </a:ln>
          </p:spPr>
        </p:cxnSp>
        <p:cxnSp>
          <p:nvCxnSpPr>
            <p:cNvPr id="46" name="Line 12"/>
            <p:cNvCxnSpPr/>
            <p:nvPr/>
          </p:nvCxnSpPr>
          <p:spPr bwMode="auto">
            <a:xfrm flipH="1" flipV="1">
              <a:off x="1371600" y="594360"/>
              <a:ext cx="342900" cy="198120"/>
            </a:xfrm>
            <a:prstGeom prst="line">
              <a:avLst/>
            </a:prstGeom>
            <a:noFill/>
            <a:ln w="9525">
              <a:solidFill>
                <a:srgbClr val="000000"/>
              </a:solidFill>
              <a:round/>
              <a:tailEnd type="triangle" w="med" len="med"/>
            </a:ln>
          </p:spPr>
        </p:cxnSp>
        <p:cxnSp>
          <p:nvCxnSpPr>
            <p:cNvPr id="47" name="Line 13"/>
            <p:cNvCxnSpPr/>
            <p:nvPr/>
          </p:nvCxnSpPr>
          <p:spPr bwMode="auto">
            <a:xfrm flipV="1">
              <a:off x="1600200" y="990600"/>
              <a:ext cx="457200" cy="297180"/>
            </a:xfrm>
            <a:prstGeom prst="line">
              <a:avLst/>
            </a:prstGeom>
            <a:noFill/>
            <a:ln w="9525">
              <a:solidFill>
                <a:srgbClr val="000000"/>
              </a:solidFill>
              <a:round/>
              <a:tailEnd type="triangle" w="med" len="med"/>
            </a:ln>
          </p:spPr>
        </p:cxnSp>
        <p:cxnSp>
          <p:nvCxnSpPr>
            <p:cNvPr id="48" name="Line 14"/>
            <p:cNvCxnSpPr/>
            <p:nvPr/>
          </p:nvCxnSpPr>
          <p:spPr bwMode="auto">
            <a:xfrm flipH="1" flipV="1">
              <a:off x="2057400" y="990600"/>
              <a:ext cx="457200" cy="297180"/>
            </a:xfrm>
            <a:prstGeom prst="line">
              <a:avLst/>
            </a:prstGeom>
            <a:noFill/>
            <a:ln w="9525">
              <a:solidFill>
                <a:srgbClr val="000000"/>
              </a:solidFill>
              <a:round/>
              <a:tailEnd type="triangle" w="med" len="med"/>
            </a:ln>
          </p:spPr>
        </p:cxnSp>
      </p:grpSp>
      <p:sp>
        <p:nvSpPr>
          <p:cNvPr id="51" name="文本框 50"/>
          <p:cNvSpPr txBox="1"/>
          <p:nvPr/>
        </p:nvSpPr>
        <p:spPr>
          <a:xfrm>
            <a:off x="4584114" y="5673778"/>
            <a:ext cx="2487496" cy="334259"/>
          </a:xfrm>
          <a:prstGeom prst="rect">
            <a:avLst/>
          </a:prstGeom>
          <a:noFill/>
        </p:spPr>
        <p:txBody>
          <a:bodyPr wrap="square">
            <a:spAutoFit/>
          </a:bodyPr>
          <a:lstStyle/>
          <a:p>
            <a:pPr algn="ctr">
              <a:lnSpc>
                <a:spcPct val="150000"/>
              </a:lnSpc>
              <a:tabLst>
                <a:tab pos="457200" algn="l"/>
              </a:tabLst>
            </a:pPr>
            <a:r>
              <a:rPr lang="zh-CN" altLang="zh-CN" sz="1200" kern="100" dirty="0">
                <a:effectLst/>
                <a:latin typeface="Times New Roman" panose="02020603050405020304" pitchFamily="18" charset="0"/>
                <a:ea typeface="宋体" panose="02010600030101010101" pitchFamily="2" charset="-122"/>
              </a:rPr>
              <a:t>图</a:t>
            </a:r>
            <a:r>
              <a:rPr lang="en-US" altLang="zh-CN" sz="1200" kern="100" dirty="0">
                <a:effectLst/>
                <a:latin typeface="Times New Roman" panose="02020603050405020304" pitchFamily="18" charset="0"/>
                <a:ea typeface="宋体" panose="02010600030101010101" pitchFamily="2" charset="-122"/>
              </a:rPr>
              <a:t>6-9 Java</a:t>
            </a:r>
            <a:r>
              <a:rPr lang="zh-CN" altLang="zh-CN" sz="1200" kern="100" dirty="0">
                <a:effectLst/>
                <a:latin typeface="Times New Roman" panose="02020603050405020304" pitchFamily="18" charset="0"/>
                <a:ea typeface="宋体" panose="02010600030101010101" pitchFamily="2" charset="-122"/>
              </a:rPr>
              <a:t>异常类的继承关系</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t>  </a:t>
            </a:r>
            <a:r>
              <a:rPr lang="en-US" altLang="zh-CN" kern="100" dirty="0">
                <a:effectLst/>
                <a:cs typeface="宋体" panose="02010600030101010101" pitchFamily="2" charset="-122"/>
              </a:rPr>
              <a:t>6.1.1 Java</a:t>
            </a:r>
            <a:r>
              <a:rPr lang="zh-CN" altLang="zh-CN" kern="100" dirty="0">
                <a:effectLst/>
                <a:cs typeface="宋体" panose="02010600030101010101" pitchFamily="2" charset="-122"/>
              </a:rPr>
              <a:t>线程的概念</a:t>
            </a:r>
            <a:endParaRPr lang="zh-CN" altLang="en-US" dirty="0">
              <a:sym typeface="Arial" panose="020B0604020202020204" pitchFamily="34" charset="0"/>
            </a:endParaRPr>
          </a:p>
        </p:txBody>
      </p:sp>
      <p:sp>
        <p:nvSpPr>
          <p:cNvPr id="8195" name="内容占位符 57386"/>
          <p:cNvSpPr>
            <a:spLocks noGrp="1"/>
          </p:cNvSpPr>
          <p:nvPr>
            <p:ph idx="4294967295"/>
          </p:nvPr>
        </p:nvSpPr>
        <p:spPr>
          <a:xfrm>
            <a:off x="798195" y="1143028"/>
            <a:ext cx="10595610" cy="4571944"/>
          </a:xfrm>
        </p:spPr>
        <p:txBody>
          <a:bodyPr vert="horz" wrap="square" lIns="90000" tIns="46800" rIns="90000" bIns="46800" anchor="t"/>
          <a:lstStyle/>
          <a:p>
            <a:pPr algn="just">
              <a:lnSpc>
                <a:spcPct val="150000"/>
              </a:lnSpc>
              <a:buNone/>
            </a:pPr>
            <a:r>
              <a:rPr lang="en-US" altLang="zh-CN" kern="100" dirty="0">
                <a:effectLst/>
                <a:latin typeface="Times New Roman" panose="02020603050405020304" pitchFamily="18" charset="0"/>
                <a:ea typeface="宋体" panose="02010600030101010101" pitchFamily="2" charset="-122"/>
              </a:rPr>
              <a:t>	</a:t>
            </a:r>
            <a:r>
              <a:rPr lang="en-US" altLang="zh-CN" kern="100" dirty="0">
                <a:effectLst/>
              </a:rPr>
              <a:t>  </a:t>
            </a:r>
            <a:r>
              <a:rPr lang="zh-CN" altLang="zh-CN" kern="100" dirty="0">
                <a:effectLst/>
              </a:rPr>
              <a:t>在日常生活中，很多活动都是并发执行的。比如我们在玩电脑游戏的时候，还可以听音乐，聊天等，这些活动都是并发执行的。眼观六路，耳听八方是我们视觉、听觉并行执行活动的体现。</a:t>
            </a:r>
            <a:endParaRPr lang="zh-CN" altLang="zh-CN" kern="100" dirty="0">
              <a:effectLst/>
            </a:endParaRPr>
          </a:p>
          <a:p>
            <a:pPr algn="just">
              <a:lnSpc>
                <a:spcPct val="150000"/>
              </a:lnSpc>
              <a:buNone/>
            </a:pPr>
            <a:r>
              <a:rPr lang="en-US" altLang="zh-CN" kern="100" dirty="0">
                <a:effectLst/>
              </a:rPr>
              <a:t>	  </a:t>
            </a:r>
            <a:r>
              <a:rPr lang="zh-CN" altLang="zh-CN" kern="100" dirty="0">
                <a:effectLst/>
              </a:rPr>
              <a:t>随着科技的发展，计算机可以高速同时执行多种活动，这是计算机程序同时运行的结果。那么计算机是如何实现多个程序同时运行的呢？我们通过多线程知识的学习可以了解这一奥秘。</a:t>
            </a:r>
            <a:endParaRPr lang="zh-CN" altLang="zh-CN" kern="100" dirty="0">
              <a:effectLst/>
            </a:endParaRPr>
          </a:p>
          <a:p>
            <a:pPr algn="just">
              <a:lnSpc>
                <a:spcPct val="150000"/>
              </a:lnSpc>
              <a:buNone/>
            </a:pPr>
            <a:r>
              <a:rPr lang="en-US" altLang="zh-CN" kern="100" dirty="0">
                <a:effectLst/>
              </a:rPr>
              <a:t>	  </a:t>
            </a:r>
            <a:r>
              <a:rPr lang="zh-CN" altLang="zh-CN" kern="100" dirty="0">
                <a:effectLst/>
              </a:rPr>
              <a:t>前面讲到的同一时间同时做几件事情，每个事情叫做进程。其实这样还不够，如果我们在做稀饭，同时在稀饭锅上加热馒头，那么，做稀饭和加热馒头就是值得多线程。在</a:t>
            </a:r>
            <a:r>
              <a:rPr lang="en-US" altLang="zh-CN" kern="100" dirty="0">
                <a:effectLst/>
              </a:rPr>
              <a:t>Java</a:t>
            </a:r>
            <a:r>
              <a:rPr lang="zh-CN" altLang="zh-CN" kern="100" dirty="0">
                <a:effectLst/>
              </a:rPr>
              <a:t>中，程序通过控制流来执行程序流</a:t>
            </a:r>
            <a:r>
              <a:rPr lang="en-US" altLang="zh-CN" kern="100" dirty="0">
                <a:effectLst/>
              </a:rPr>
              <a:t>,</a:t>
            </a:r>
            <a:r>
              <a:rPr lang="zh-CN" altLang="zh-CN" kern="100" dirty="0">
                <a:effectLst/>
              </a:rPr>
              <a:t>程序中某个控制流称为一个线程</a:t>
            </a:r>
            <a:r>
              <a:rPr lang="en-US" altLang="zh-CN" kern="100" dirty="0">
                <a:effectLst/>
              </a:rPr>
              <a:t>,</a:t>
            </a:r>
            <a:r>
              <a:rPr lang="zh-CN" altLang="zh-CN" kern="100" dirty="0">
                <a:effectLst/>
              </a:rPr>
              <a:t>多线程则指的是在一个程序中同时运行多个控制流</a:t>
            </a:r>
            <a:r>
              <a:rPr lang="en-US" altLang="zh-CN" kern="100" dirty="0">
                <a:effectLst/>
              </a:rPr>
              <a:t>,</a:t>
            </a:r>
            <a:r>
              <a:rPr lang="zh-CN" altLang="zh-CN" kern="100" dirty="0">
                <a:effectLst/>
              </a:rPr>
              <a:t>执行不同的程序语句。多线程意味着一个程序的多行语句可以看上去几乎在同一时间内同时运行。</a:t>
            </a:r>
            <a:endParaRPr lang="zh-CN" altLang="zh-CN" kern="100" dirty="0">
              <a:effectLst/>
            </a:endParaRPr>
          </a:p>
          <a:p>
            <a:pPr algn="just">
              <a:lnSpc>
                <a:spcPct val="150000"/>
              </a:lnSpc>
              <a:buNone/>
            </a:pPr>
            <a:r>
              <a:rPr lang="en-US" altLang="zh-CN" kern="100" dirty="0">
                <a:effectLst/>
              </a:rPr>
              <a:t>	  Java</a:t>
            </a:r>
            <a:r>
              <a:rPr lang="zh-CN" altLang="zh-CN" kern="100" dirty="0">
                <a:effectLst/>
              </a:rPr>
              <a:t>中实现线程的类是</a:t>
            </a:r>
            <a:r>
              <a:rPr lang="en-US" altLang="zh-CN" kern="100" dirty="0">
                <a:effectLst/>
              </a:rPr>
              <a:t>Thread</a:t>
            </a:r>
            <a:r>
              <a:rPr lang="zh-CN" altLang="zh-CN" kern="100" dirty="0">
                <a:effectLst/>
              </a:rPr>
              <a:t>类，可以通过创建</a:t>
            </a:r>
            <a:r>
              <a:rPr lang="en-US" altLang="zh-CN" kern="100" dirty="0">
                <a:effectLst/>
              </a:rPr>
              <a:t>Thread</a:t>
            </a:r>
            <a:r>
              <a:rPr lang="zh-CN" altLang="zh-CN" kern="100" dirty="0">
                <a:effectLst/>
              </a:rPr>
              <a:t>类的实例或定义、创建</a:t>
            </a:r>
            <a:r>
              <a:rPr lang="en-US" altLang="zh-CN" kern="100" dirty="0">
                <a:effectLst/>
              </a:rPr>
              <a:t>Thread</a:t>
            </a:r>
            <a:r>
              <a:rPr lang="zh-CN" altLang="zh-CN" kern="100" dirty="0">
                <a:effectLst/>
              </a:rPr>
              <a:t>子类的实例来实现</a:t>
            </a:r>
            <a:r>
              <a:rPr lang="en-US" altLang="zh-CN" kern="100" dirty="0">
                <a:effectLst/>
              </a:rPr>
              <a:t>Java</a:t>
            </a:r>
            <a:r>
              <a:rPr lang="zh-CN" altLang="zh-CN" kern="100" dirty="0">
                <a:effectLst/>
              </a:rPr>
              <a:t>程序中的运行线程。</a:t>
            </a:r>
            <a:endParaRPr lang="zh-CN" altLang="zh-CN" kern="100" dirty="0">
              <a:effectLst/>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5339347"/>
          </a:xfrm>
          <a:prstGeom prst="rect">
            <a:avLst/>
          </a:prstGeom>
          <a:noFill/>
        </p:spPr>
        <p:txBody>
          <a:bodyPr wrap="square" rtlCol="0">
            <a:spAutoFit/>
          </a:bodyPr>
          <a:lstStyle/>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RuntimeException</a:t>
            </a:r>
            <a:r>
              <a:rPr lang="zh-CN" altLang="zh-CN" sz="1600" kern="100" dirty="0">
                <a:effectLst/>
                <a:latin typeface="Times New Roman" panose="02020603050405020304" pitchFamily="18" charset="0"/>
                <a:ea typeface="宋体" panose="02010600030101010101" pitchFamily="2" charset="-122"/>
              </a:rPr>
              <a:t>类有如下一些常用的异常子类，：</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java.lang.ArithmeticException</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算术运算异常，如被零除等</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java.lang.ArrayIndexOutOfBoundsException</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数组下标超界异常</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java.lang.StringIndexOutOfBoundsException</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字符串下标超界异常</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java.lang.ClassCastException</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类型转换异常</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err="1">
                <a:effectLst/>
                <a:latin typeface="宋体" panose="02010600030101010101" pitchFamily="2" charset="-122"/>
                <a:ea typeface="宋体" panose="02010600030101010101" pitchFamily="2" charset="-122"/>
              </a:rPr>
              <a:t>java.lang.NegativeArraySizeException</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数组大小为负数异常</a:t>
            </a:r>
            <a:endParaRPr lang="zh-CN" altLang="zh-CN" sz="1600" kern="100" dirty="0">
              <a:effectLst/>
              <a:latin typeface="Times New Roman" panose="02020603050405020304" pitchFamily="18" charset="0"/>
              <a:ea typeface="宋体" panose="02010600030101010101" pitchFamily="2" charset="-122"/>
            </a:endParaRPr>
          </a:p>
          <a:p>
            <a:pPr marL="228600" algn="just">
              <a:lnSpc>
                <a:spcPct val="150000"/>
              </a:lnSpc>
            </a:pP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异常类有两个常用方法，在进行异常处理时，用来提供对所发生的异常的简单描述。格式如下：</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1</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String </a:t>
            </a:r>
            <a:r>
              <a:rPr lang="en-US" altLang="zh-CN" sz="1600" kern="100" dirty="0" err="1">
                <a:effectLst/>
                <a:latin typeface="Times New Roman" panose="02020603050405020304" pitchFamily="18" charset="0"/>
                <a:ea typeface="宋体" panose="02010600030101010101" pitchFamily="2" charset="-122"/>
              </a:rPr>
              <a:t>getMessage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2</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String </a:t>
            </a:r>
            <a:r>
              <a:rPr lang="en-US" altLang="zh-CN" sz="1600" kern="100" dirty="0" err="1">
                <a:effectLst/>
                <a:latin typeface="Times New Roman" panose="02020603050405020304" pitchFamily="18" charset="0"/>
                <a:ea typeface="宋体" panose="02010600030101010101" pitchFamily="2" charset="-122"/>
              </a:rPr>
              <a:t>toString</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zh-CN" altLang="zh-CN" sz="1600" kern="100" dirty="0">
                <a:effectLst/>
                <a:latin typeface="Times New Roman" panose="02020603050405020304" pitchFamily="18" charset="0"/>
                <a:ea typeface="宋体" panose="02010600030101010101" pitchFamily="2" charset="-122"/>
              </a:rPr>
              <a:t>如果我们能适当的处理异常，将会极大的改善程序的可读性、稳定性以及可维护性。</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solidFill>
                  <a:srgbClr val="000000"/>
                </a:solidFill>
                <a:effectLst/>
                <a:latin typeface="宋体" panose="02010600030101010101" pitchFamily="2" charset="-122"/>
                <a:ea typeface="宋体" panose="02010600030101010101" pitchFamily="2" charset="-122"/>
              </a:rPr>
              <a:t>6.3.3</a:t>
            </a:r>
            <a:r>
              <a:rPr lang="zh-CN" altLang="zh-CN" sz="1600" kern="100" dirty="0">
                <a:solidFill>
                  <a:srgbClr val="000000"/>
                </a:solidFill>
                <a:effectLst/>
                <a:latin typeface="Times New Roman" panose="02020603050405020304" pitchFamily="18" charset="0"/>
                <a:ea typeface="宋体" panose="02010600030101010101" pitchFamily="2" charset="-122"/>
              </a:rPr>
              <a:t>异常处理</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1</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try…catch…finally</a:t>
            </a:r>
            <a:r>
              <a:rPr lang="zh-CN" altLang="zh-CN" sz="1600" kern="100" dirty="0">
                <a:effectLst/>
                <a:latin typeface="Times New Roman" panose="02020603050405020304" pitchFamily="18" charset="0"/>
                <a:ea typeface="宋体" panose="02010600030101010101" pitchFamily="2" charset="-122"/>
              </a:rPr>
              <a:t>语句</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600" kern="100" dirty="0">
                <a:effectLst/>
                <a:latin typeface="Times New Roman" panose="02020603050405020304" pitchFamily="18" charset="0"/>
                <a:ea typeface="宋体" panose="02010600030101010101" pitchFamily="2" charset="-122"/>
              </a:rPr>
              <a:t>如何处理程序运行中可能发生的异常呢？写一些什么样的异常处理代码呢？</a:t>
            </a:r>
            <a:r>
              <a:rPr lang="en-US" altLang="zh-CN" sz="1600" kern="100" dirty="0">
                <a:effectLst/>
                <a:latin typeface="Times New Roman" panose="02020603050405020304" pitchFamily="18" charset="0"/>
                <a:ea typeface="宋体" panose="02010600030101010101" pitchFamily="2" charset="-122"/>
              </a:rPr>
              <a:t> Java</a:t>
            </a:r>
            <a:r>
              <a:rPr lang="zh-CN" altLang="zh-CN" sz="1600" kern="100" dirty="0">
                <a:effectLst/>
                <a:latin typeface="Times New Roman" panose="02020603050405020304" pitchFamily="18" charset="0"/>
                <a:ea typeface="宋体" panose="02010600030101010101" pitchFamily="2" charset="-122"/>
              </a:rPr>
              <a:t>语言一般采用</a:t>
            </a:r>
            <a:r>
              <a:rPr lang="en-US" altLang="zh-CN" sz="1600" kern="100" dirty="0">
                <a:effectLst/>
                <a:latin typeface="Times New Roman" panose="02020603050405020304" pitchFamily="18" charset="0"/>
                <a:ea typeface="宋体" panose="02010600030101010101" pitchFamily="2" charset="-122"/>
              </a:rPr>
              <a:t>try…catch…finally</a:t>
            </a:r>
            <a:r>
              <a:rPr lang="zh-CN" altLang="zh-CN" sz="1600" kern="100" dirty="0">
                <a:effectLst/>
                <a:latin typeface="Times New Roman" panose="02020603050405020304" pitchFamily="18" charset="0"/>
                <a:ea typeface="宋体" panose="02010600030101010101" pitchFamily="2" charset="-122"/>
              </a:rPr>
              <a:t>语句进行异常捕获和处理。异常处理语句的格式如下： </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600" kern="100" dirty="0">
                <a:effectLst/>
                <a:latin typeface="宋体" panose="02010600030101010101" pitchFamily="2" charset="-122"/>
                <a:ea typeface="宋体" panose="02010600030101010101" pitchFamily="2" charset="-122"/>
              </a:rPr>
              <a:t>try{…}//</a:t>
            </a:r>
            <a:r>
              <a:rPr lang="zh-CN" altLang="zh-CN" sz="1600" kern="100" dirty="0">
                <a:effectLst/>
                <a:latin typeface="Times New Roman" panose="02020603050405020304" pitchFamily="18" charset="0"/>
                <a:ea typeface="宋体" panose="02010600030101010101" pitchFamily="2" charset="-122"/>
              </a:rPr>
              <a:t>程序中的代码</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3779240"/>
          </a:xfrm>
          <a:prstGeom prst="rect">
            <a:avLst/>
          </a:prstGeom>
          <a:noFill/>
        </p:spPr>
        <p:txBody>
          <a:bodyPr wrap="square" rtlCol="0">
            <a:spAutoFit/>
          </a:bodyPr>
          <a:lstStyle/>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异常类型</a:t>
            </a:r>
            <a:r>
              <a:rPr lang="en-US" altLang="zh-CN" sz="1800" kern="100" dirty="0">
                <a:effectLst/>
                <a:latin typeface="Times New Roman" panose="02020603050405020304" pitchFamily="18" charset="0"/>
                <a:ea typeface="宋体" panose="02010600030101010101" pitchFamily="2" charset="-122"/>
              </a:rPr>
              <a:t>1 e1) {…}//</a:t>
            </a:r>
            <a:r>
              <a:rPr lang="zh-CN" altLang="zh-CN" sz="1800" kern="100" dirty="0">
                <a:effectLst/>
                <a:latin typeface="Times New Roman" panose="02020603050405020304" pitchFamily="18" charset="0"/>
                <a:ea typeface="宋体" panose="02010600030101010101" pitchFamily="2" charset="-122"/>
              </a:rPr>
              <a:t>第一种可能异常的处理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异常类型</a:t>
            </a:r>
            <a:r>
              <a:rPr lang="en-US" altLang="zh-CN" sz="1800" kern="100" dirty="0">
                <a:effectLst/>
                <a:latin typeface="Times New Roman" panose="02020603050405020304" pitchFamily="18" charset="0"/>
                <a:ea typeface="宋体" panose="02010600030101010101" pitchFamily="2" charset="-122"/>
              </a:rPr>
              <a:t>2  e2) {…} //</a:t>
            </a:r>
            <a:r>
              <a:rPr lang="zh-CN" altLang="zh-CN" sz="1800" kern="100" dirty="0">
                <a:effectLst/>
                <a:latin typeface="Times New Roman" panose="02020603050405020304" pitchFamily="18" charset="0"/>
                <a:ea typeface="宋体" panose="02010600030101010101" pitchFamily="2" charset="-122"/>
              </a:rPr>
              <a:t>第二种可能异常的处理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最终执行的处理语句</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对应的大括号里的内容部分就是我们认为可能会发生异常情况的代码段。</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后面小括号里的异常类型和</a:t>
            </a:r>
            <a:r>
              <a:rPr lang="en-US" altLang="zh-CN" sz="1800" kern="100" dirty="0">
                <a:effectLst/>
                <a:latin typeface="Times New Roman" panose="02020603050405020304" pitchFamily="18" charset="0"/>
                <a:ea typeface="宋体" panose="02010600030101010101" pitchFamily="2" charset="-122"/>
              </a:rPr>
              <a:t>e1</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e2</a:t>
            </a:r>
            <a:r>
              <a:rPr lang="zh-CN" altLang="zh-CN" sz="1800" kern="100" dirty="0">
                <a:effectLst/>
                <a:latin typeface="Times New Roman" panose="02020603050405020304" pitchFamily="18" charset="0"/>
                <a:ea typeface="宋体" panose="02010600030101010101" pitchFamily="2" charset="-122"/>
              </a:rPr>
              <a:t>分别是发生的异常的类型、异常对象。花括号里的内容则是发生相应异常类型时，要执行的处理代码段。</a:t>
            </a:r>
            <a:r>
              <a:rPr lang="en-US" altLang="zh-CN" sz="1800" kern="100" dirty="0">
                <a:effectLst/>
                <a:latin typeface="Times New Roman" panose="02020603050405020304" pitchFamily="18" charset="0"/>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语句可以设置多个，分别对应不同的异常。</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后面的花括号里的内容，不管发生什么异常都能被程序执行。</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try…catch…finally</a:t>
            </a:r>
            <a:r>
              <a:rPr lang="zh-CN" altLang="zh-CN" sz="1800" kern="100" dirty="0">
                <a:effectLst/>
                <a:latin typeface="Times New Roman" panose="02020603050405020304" pitchFamily="18" charset="0"/>
                <a:ea typeface="宋体" panose="02010600030101010101" pitchFamily="2" charset="-122"/>
              </a:rPr>
              <a:t>语句执行的流程如图</a:t>
            </a:r>
            <a:r>
              <a:rPr lang="en-US" altLang="zh-CN" sz="1800" kern="100" dirty="0">
                <a:effectLst/>
                <a:latin typeface="Times New Roman" panose="02020603050405020304" pitchFamily="18" charset="0"/>
                <a:ea typeface="宋体" panose="02010600030101010101" pitchFamily="2" charset="-122"/>
              </a:rPr>
              <a:t>6-10</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pSp>
        <p:nvGrpSpPr>
          <p:cNvPr id="5" name="画布 154"/>
          <p:cNvGrpSpPr/>
          <p:nvPr/>
        </p:nvGrpSpPr>
        <p:grpSpPr>
          <a:xfrm>
            <a:off x="8534336" y="4258833"/>
            <a:ext cx="2631440" cy="1585595"/>
            <a:chOff x="0" y="0"/>
            <a:chExt cx="2631440" cy="1585595"/>
          </a:xfrm>
        </p:grpSpPr>
        <p:sp>
          <p:nvSpPr>
            <p:cNvPr id="6" name="矩形 5"/>
            <p:cNvSpPr/>
            <p:nvPr/>
          </p:nvSpPr>
          <p:spPr>
            <a:xfrm>
              <a:off x="0" y="0"/>
              <a:ext cx="2631440" cy="1583690"/>
            </a:xfrm>
            <a:prstGeom prst="rect">
              <a:avLst/>
            </a:prstGeom>
            <a:noFill/>
            <a:ln>
              <a:noFill/>
            </a:ln>
          </p:spPr>
        </p:sp>
        <p:sp>
          <p:nvSpPr>
            <p:cNvPr id="7" name="Rectangle 17"/>
            <p:cNvSpPr>
              <a:spLocks noChangeArrowheads="1"/>
            </p:cNvSpPr>
            <p:nvPr/>
          </p:nvSpPr>
          <p:spPr bwMode="auto">
            <a:xfrm>
              <a:off x="0" y="0"/>
              <a:ext cx="914400" cy="29654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Try</a:t>
              </a:r>
              <a:r>
                <a:rPr lang="zh-CN" sz="1050" kern="100">
                  <a:effectLst/>
                  <a:latin typeface="Times New Roman" panose="02020603050405020304" pitchFamily="18" charset="0"/>
                  <a:ea typeface="宋体" panose="02010600030101010101" pitchFamily="2" charset="-122"/>
                  <a:cs typeface="宋体" panose="02010600030101010101" pitchFamily="2" charset="-122"/>
                </a:rPr>
                <a:t>语句</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8" name="Rectangle 18"/>
            <p:cNvSpPr>
              <a:spLocks noChangeArrowheads="1"/>
            </p:cNvSpPr>
            <p:nvPr/>
          </p:nvSpPr>
          <p:spPr bwMode="auto">
            <a:xfrm>
              <a:off x="0" y="1287780"/>
              <a:ext cx="914400" cy="297815"/>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Finally</a:t>
              </a:r>
              <a:r>
                <a:rPr lang="zh-CN" sz="1050" kern="100">
                  <a:effectLst/>
                  <a:latin typeface="Times New Roman" panose="02020603050405020304" pitchFamily="18" charset="0"/>
                  <a:ea typeface="宋体" panose="02010600030101010101" pitchFamily="2" charset="-122"/>
                  <a:cs typeface="宋体" panose="02010600030101010101" pitchFamily="2" charset="-122"/>
                </a:rPr>
                <a:t>语句</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9" name="Line 19"/>
            <p:cNvCxnSpPr/>
            <p:nvPr/>
          </p:nvCxnSpPr>
          <p:spPr bwMode="auto">
            <a:xfrm>
              <a:off x="457200" y="296545"/>
              <a:ext cx="635" cy="991235"/>
            </a:xfrm>
            <a:prstGeom prst="line">
              <a:avLst/>
            </a:prstGeom>
            <a:noFill/>
            <a:ln w="9525">
              <a:solidFill>
                <a:srgbClr val="000000"/>
              </a:solidFill>
              <a:round/>
              <a:tailEnd type="triangle" w="med" len="med"/>
            </a:ln>
          </p:spPr>
        </p:cxnSp>
        <p:sp>
          <p:nvSpPr>
            <p:cNvPr id="10" name="Rectangle 20"/>
            <p:cNvSpPr>
              <a:spLocks noChangeArrowheads="1"/>
            </p:cNvSpPr>
            <p:nvPr/>
          </p:nvSpPr>
          <p:spPr bwMode="auto">
            <a:xfrm>
              <a:off x="1714500" y="0"/>
              <a:ext cx="801370" cy="295910"/>
            </a:xfrm>
            <a:prstGeom prst="rect">
              <a:avLst/>
            </a:prstGeom>
            <a:solidFill>
              <a:srgbClr val="FFFFFF"/>
            </a:solidFill>
            <a:ln w="9525">
              <a:solidFill>
                <a:srgbClr val="000000"/>
              </a:solidFill>
              <a:miter lim="800000"/>
            </a:ln>
          </p:spPr>
          <p:txBody>
            <a:bodyPr rot="0" vert="horz" wrap="square" lIns="91440" tIns="45720" rIns="91440" bIns="45720" anchor="t" anchorCtr="0" upright="1">
              <a:noAutofit/>
            </a:bodyPr>
            <a:lstStyle/>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Catch</a:t>
              </a:r>
              <a:r>
                <a:rPr lang="zh-CN" sz="1050" kern="100">
                  <a:effectLst/>
                  <a:latin typeface="Times New Roman" panose="02020603050405020304" pitchFamily="18" charset="0"/>
                  <a:ea typeface="宋体" panose="02010600030101010101" pitchFamily="2" charset="-122"/>
                  <a:cs typeface="宋体" panose="02010600030101010101" pitchFamily="2" charset="-122"/>
                </a:rPr>
                <a:t>语句</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a:p>
              <a:pPr algn="just"/>
              <a:r>
                <a:rPr lang="en-US" sz="1050" kern="100">
                  <a:effectLst/>
                  <a:latin typeface="Times New Roman" panose="02020603050405020304" pitchFamily="18" charset="0"/>
                  <a:ea typeface="宋体" panose="02010600030101010101" pitchFamily="2" charset="-122"/>
                  <a:cs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1" name="Text Box 21"/>
            <p:cNvSpPr txBox="1">
              <a:spLocks noChangeArrowheads="1"/>
            </p:cNvSpPr>
            <p:nvPr/>
          </p:nvSpPr>
          <p:spPr bwMode="auto">
            <a:xfrm>
              <a:off x="570865" y="396240"/>
              <a:ext cx="229235" cy="792480"/>
            </a:xfrm>
            <a:prstGeom prst="rect">
              <a:avLst/>
            </a:prstGeom>
            <a:solidFill>
              <a:srgbClr val="FFFFFF"/>
            </a:solidFill>
            <a:ln>
              <a:noFill/>
            </a:ln>
          </p:spPr>
          <p:txBody>
            <a:bodyPr rot="0" vert="eaVert" wrap="square" lIns="0" tIns="0" rIns="0" bIns="0" anchor="t" anchorCtr="0" upright="1">
              <a:noAutofit/>
            </a:bodyPr>
            <a:lstStyle/>
            <a:p>
              <a:pPr algn="just"/>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无异常发生</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12" name="Line 22"/>
            <p:cNvCxnSpPr/>
            <p:nvPr/>
          </p:nvCxnSpPr>
          <p:spPr bwMode="auto">
            <a:xfrm>
              <a:off x="914400" y="98425"/>
              <a:ext cx="800100" cy="635"/>
            </a:xfrm>
            <a:prstGeom prst="line">
              <a:avLst/>
            </a:prstGeom>
            <a:noFill/>
            <a:ln w="9525">
              <a:solidFill>
                <a:srgbClr val="000000"/>
              </a:solidFill>
              <a:round/>
              <a:tailEnd type="triangle" w="med" len="med"/>
            </a:ln>
          </p:spPr>
        </p:cxnSp>
        <p:cxnSp>
          <p:nvCxnSpPr>
            <p:cNvPr id="13" name="Line 23"/>
            <p:cNvCxnSpPr/>
            <p:nvPr/>
          </p:nvCxnSpPr>
          <p:spPr bwMode="auto">
            <a:xfrm>
              <a:off x="2058035" y="296545"/>
              <a:ext cx="635" cy="1090930"/>
            </a:xfrm>
            <a:prstGeom prst="line">
              <a:avLst/>
            </a:prstGeom>
            <a:noFill/>
            <a:ln w="9525">
              <a:solidFill>
                <a:srgbClr val="000000"/>
              </a:solidFill>
              <a:round/>
            </a:ln>
          </p:spPr>
        </p:cxnSp>
        <p:cxnSp>
          <p:nvCxnSpPr>
            <p:cNvPr id="14" name="Line 24"/>
            <p:cNvCxnSpPr/>
            <p:nvPr/>
          </p:nvCxnSpPr>
          <p:spPr bwMode="auto">
            <a:xfrm flipH="1">
              <a:off x="914400" y="1387475"/>
              <a:ext cx="1143635" cy="635"/>
            </a:xfrm>
            <a:prstGeom prst="line">
              <a:avLst/>
            </a:prstGeom>
            <a:noFill/>
            <a:ln w="9525">
              <a:solidFill>
                <a:srgbClr val="000000"/>
              </a:solidFill>
              <a:round/>
              <a:tailEnd type="triangle" w="med" len="med"/>
            </a:ln>
          </p:spPr>
        </p:cxnSp>
        <p:sp>
          <p:nvSpPr>
            <p:cNvPr id="15" name="Text Box 25"/>
            <p:cNvSpPr txBox="1">
              <a:spLocks noChangeArrowheads="1"/>
            </p:cNvSpPr>
            <p:nvPr/>
          </p:nvSpPr>
          <p:spPr bwMode="auto">
            <a:xfrm>
              <a:off x="1143000" y="197485"/>
              <a:ext cx="571500" cy="198755"/>
            </a:xfrm>
            <a:prstGeom prst="rect">
              <a:avLst/>
            </a:prstGeom>
            <a:solidFill>
              <a:srgbClr val="FFFFFF"/>
            </a:solidFill>
            <a:ln>
              <a:noFill/>
            </a:ln>
          </p:spPr>
          <p:txBody>
            <a:bodyPr rot="0" vert="horz" wrap="square" lIns="0" tIns="0" rIns="0" bIns="0" anchor="t" anchorCtr="0" upright="1">
              <a:noAutofit/>
            </a:bodyPr>
            <a:lstStyle/>
            <a:p>
              <a:pPr algn="just"/>
              <a:r>
                <a:rPr lang="zh-CN" sz="1050" kern="100" dirty="0">
                  <a:effectLst/>
                  <a:latin typeface="Times New Roman" panose="02020603050405020304" pitchFamily="18" charset="0"/>
                  <a:ea typeface="宋体" panose="02010600030101010101" pitchFamily="2" charset="-122"/>
                  <a:cs typeface="宋体" panose="02010600030101010101" pitchFamily="2" charset="-122"/>
                </a:rPr>
                <a:t>异常发生</a:t>
              </a:r>
              <a:endParaRPr lang="zh-CN" sz="1050" kern="100" dirty="0">
                <a:effectLst/>
                <a:latin typeface="Times New Roman" panose="02020603050405020304" pitchFamily="18" charset="0"/>
                <a:ea typeface="宋体" panose="02010600030101010101" pitchFamily="2" charset="-122"/>
                <a:cs typeface="宋体" panose="02010600030101010101" pitchFamily="2" charset="-122"/>
              </a:endParaRPr>
            </a:p>
          </p:txBody>
        </p:sp>
      </p:grpSp>
      <p:sp>
        <p:nvSpPr>
          <p:cNvPr id="17" name="文本框 16"/>
          <p:cNvSpPr txBox="1"/>
          <p:nvPr/>
        </p:nvSpPr>
        <p:spPr>
          <a:xfrm>
            <a:off x="6680799" y="6008263"/>
            <a:ext cx="4495045" cy="261610"/>
          </a:xfrm>
          <a:prstGeom prst="rect">
            <a:avLst/>
          </a:prstGeom>
          <a:noFill/>
        </p:spPr>
        <p:txBody>
          <a:bodyPr wrap="square">
            <a:spAutoFit/>
          </a:bodyPr>
          <a:lstStyle/>
          <a:p>
            <a:pPr indent="1333500" algn="just"/>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 6-10  try…catch…finally</a:t>
            </a:r>
            <a:r>
              <a:rPr lang="zh-CN" altLang="zh-CN" sz="1100" kern="100" dirty="0">
                <a:effectLst/>
                <a:latin typeface="Times New Roman" panose="02020603050405020304" pitchFamily="18" charset="0"/>
                <a:ea typeface="宋体" panose="02010600030101010101" pitchFamily="2" charset="-122"/>
              </a:rPr>
              <a:t>语句执行流程</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3693319"/>
          </a:xfrm>
          <a:prstGeom prst="rect">
            <a:avLst/>
          </a:prstGeom>
          <a:noFill/>
        </p:spPr>
        <p:txBody>
          <a:bodyPr wrap="square" rtlCol="0">
            <a:spAutoFit/>
          </a:bodyPr>
          <a:lstStyle/>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说明：</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如果</a:t>
            </a:r>
            <a:r>
              <a:rPr lang="en-US" altLang="zh-CN" sz="1800" kern="100" dirty="0">
                <a:effectLst/>
                <a:latin typeface="Times New Roman" panose="02020603050405020304" pitchFamily="18" charset="0"/>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部分的全部代码没有发生异常情况，则顺序执行</a:t>
            </a:r>
            <a:r>
              <a:rPr lang="en-US" altLang="zh-CN" sz="1800" kern="100" dirty="0">
                <a:effectLst/>
                <a:latin typeface="Times New Roman" panose="02020603050405020304" pitchFamily="18" charset="0"/>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后面花括号里的内容部分。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如果</a:t>
            </a:r>
            <a:r>
              <a:rPr lang="en-US" altLang="zh-CN" sz="1800" kern="100" dirty="0">
                <a:effectLst/>
                <a:latin typeface="Times New Roman" panose="02020603050405020304" pitchFamily="18" charset="0"/>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部分的代码发生异常情况，并且此异常在本方法内被捕获，则在发生异常处，跳过</a:t>
            </a:r>
            <a:r>
              <a:rPr lang="en-US" altLang="zh-CN" sz="1800" kern="100" dirty="0">
                <a:effectLst/>
                <a:latin typeface="Times New Roman" panose="02020603050405020304" pitchFamily="18" charset="0"/>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部分剩余的代码，转向执行完异常对应的</a:t>
            </a:r>
            <a:r>
              <a:rPr lang="en-US" altLang="zh-CN" sz="1800" kern="100" dirty="0">
                <a:effectLst/>
                <a:latin typeface="Times New Roman" panose="02020603050405020304" pitchFamily="18" charset="0"/>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部分的全部代码（异常的处理代码），再执行</a:t>
            </a:r>
            <a:r>
              <a:rPr lang="en-US" altLang="zh-CN" sz="1800" kern="100" dirty="0">
                <a:effectLst/>
                <a:latin typeface="Times New Roman" panose="02020603050405020304" pitchFamily="18" charset="0"/>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后面花括号里的内容部分。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如果</a:t>
            </a:r>
            <a:r>
              <a:rPr lang="en-US" altLang="zh-CN" sz="1800" kern="100" dirty="0">
                <a:effectLst/>
                <a:latin typeface="Times New Roman" panose="02020603050405020304" pitchFamily="18" charset="0"/>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部分的代码又发生异常，</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语言将这个异常传给本方法的调用者。</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如果</a:t>
            </a:r>
            <a:r>
              <a:rPr lang="en-US" altLang="zh-CN" sz="1800" kern="100" dirty="0">
                <a:effectLst/>
                <a:latin typeface="Times New Roman" panose="02020603050405020304" pitchFamily="18" charset="0"/>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部分的代码发生异常情况，而在本方法中没有被捕获，则在发生异常处，跳过</a:t>
            </a:r>
            <a:r>
              <a:rPr lang="en-US" altLang="zh-CN" sz="1800" kern="100" dirty="0">
                <a:effectLst/>
                <a:latin typeface="Times New Roman" panose="02020603050405020304" pitchFamily="18" charset="0"/>
                <a:ea typeface="宋体" panose="02010600030101010101" pitchFamily="2" charset="-122"/>
              </a:rPr>
              <a:t>try</a:t>
            </a:r>
            <a:r>
              <a:rPr lang="zh-CN" altLang="zh-CN" sz="1800" kern="100" dirty="0">
                <a:effectLst/>
                <a:latin typeface="Times New Roman" panose="02020603050405020304" pitchFamily="18" charset="0"/>
                <a:ea typeface="宋体" panose="02010600030101010101" pitchFamily="2" charset="-122"/>
              </a:rPr>
              <a:t>部分剩余的代码，转去执行</a:t>
            </a:r>
            <a:r>
              <a:rPr lang="en-US" altLang="zh-CN" sz="1800" kern="100" dirty="0">
                <a:effectLst/>
                <a:latin typeface="Times New Roman" panose="02020603050405020304" pitchFamily="18" charset="0"/>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部分的代码，最后把异常传给本方法的调用者。</a:t>
            </a:r>
            <a:endParaRPr lang="zh-CN" altLang="zh-CN" sz="1800" kern="100" dirty="0">
              <a:effectLst/>
              <a:latin typeface="Times New Roman" panose="02020603050405020304" pitchFamily="18" charset="0"/>
              <a:ea typeface="宋体" panose="02010600030101010101" pitchFamily="2" charset="-122"/>
            </a:endParaRPr>
          </a:p>
          <a:p>
            <a:pPr indent="333375" algn="just"/>
            <a:r>
              <a:rPr lang="zh-CN" altLang="zh-CN" sz="1800" kern="100" dirty="0">
                <a:effectLst/>
                <a:latin typeface="Times New Roman" panose="02020603050405020304" pitchFamily="18" charset="0"/>
                <a:ea typeface="宋体" panose="02010600030101010101" pitchFamily="2" charset="-122"/>
              </a:rPr>
              <a:t>使用</a:t>
            </a:r>
            <a:r>
              <a:rPr lang="en-US" altLang="zh-CN" sz="1800" kern="100" dirty="0">
                <a:effectLst/>
                <a:latin typeface="Times New Roman" panose="02020603050405020304" pitchFamily="18" charset="0"/>
                <a:ea typeface="宋体" panose="02010600030101010101" pitchFamily="2" charset="-122"/>
              </a:rPr>
              <a:t>try…catch…finally</a:t>
            </a:r>
            <a:r>
              <a:rPr lang="zh-CN" altLang="zh-CN" sz="1800" kern="100" dirty="0">
                <a:effectLst/>
                <a:latin typeface="Times New Roman" panose="02020603050405020304" pitchFamily="18" charset="0"/>
                <a:ea typeface="宋体" panose="02010600030101010101" pitchFamily="2" charset="-122"/>
              </a:rPr>
              <a:t>语句改写上面的小程序，使得程序执行正常结束。</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3970318"/>
          </a:xfrm>
          <a:prstGeom prst="rect">
            <a:avLst/>
          </a:prstGeom>
          <a:noFill/>
        </p:spPr>
        <p:txBody>
          <a:bodyPr wrap="square" rtlCol="0">
            <a:spAutoFit/>
          </a:bodyPr>
          <a:lstStyle/>
          <a:p>
            <a:pPr indent="400050" algn="just"/>
            <a:r>
              <a:rPr lang="zh-CN" altLang="zh-CN" sz="1800" kern="100" dirty="0">
                <a:effectLst/>
                <a:latin typeface="Times New Roman" panose="02020603050405020304" pitchFamily="18" charset="0"/>
                <a:ea typeface="宋体" panose="02010600030101010101" pitchFamily="2" charset="-122"/>
              </a:rPr>
              <a:t> </a:t>
            </a:r>
            <a:r>
              <a:rPr lang="en-US" altLang="zh-CN" sz="1800" kern="100" dirty="0">
                <a:effectLst/>
                <a:latin typeface="Times New Roman" panose="02020603050405020304" pitchFamily="18" charset="0"/>
                <a:ea typeface="宋体" panose="02010600030101010101" pitchFamily="2" charset="-122"/>
              </a:rPr>
              <a:t>class ExceptionExample1</a:t>
            </a:r>
            <a:endParaRPr lang="zh-CN" altLang="zh-CN" sz="1800" kern="100" dirty="0">
              <a:effectLst/>
              <a:latin typeface="Times New Roman" panose="02020603050405020304" pitchFamily="18" charset="0"/>
              <a:ea typeface="宋体" panose="02010600030101010101" pitchFamily="2" charset="-122"/>
            </a:endParaRPr>
          </a:p>
          <a:p>
            <a:pPr indent="389255" algn="just"/>
            <a:r>
              <a:rPr lang="en-US" altLang="zh-CN" sz="1800" kern="100" dirty="0">
                <a:effectLst/>
                <a:latin typeface="Times New Roman" panose="02020603050405020304" pitchFamily="18" charset="0"/>
                <a:ea typeface="宋体" panose="02010600030101010101" pitchFamily="2" charset="-122"/>
              </a:rPr>
              <a:t> {	public static void main(String[] args)</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a:t>
            </a:r>
            <a:r>
              <a:rPr lang="fr-FR" altLang="zh-CN" sz="1800" kern="100" dirty="0">
                <a:effectLst/>
                <a:latin typeface="Times New Roman" panose="02020603050405020304" pitchFamily="18" charset="0"/>
                <a:ea typeface="宋体" panose="02010600030101010101" pitchFamily="2" charset="-122"/>
              </a:rPr>
              <a:t>  {	int[] A={50,0,10,100,9};	int m=50;	double d;</a:t>
            </a:r>
            <a:endParaRPr lang="zh-CN" altLang="zh-CN" sz="1800" kern="100" dirty="0">
              <a:effectLst/>
              <a:latin typeface="Times New Roman" panose="02020603050405020304" pitchFamily="18" charset="0"/>
              <a:ea typeface="宋体" panose="02010600030101010101" pitchFamily="2" charset="-122"/>
            </a:endParaRPr>
          </a:p>
          <a:p>
            <a:pPr indent="391795" algn="just"/>
            <a:r>
              <a:rPr lang="en-US" altLang="zh-CN" sz="1800" kern="100" dirty="0">
                <a:effectLst/>
                <a:latin typeface="Times New Roman" panose="02020603050405020304" pitchFamily="18" charset="0"/>
                <a:ea typeface="宋体" panose="02010600030101010101" pitchFamily="2" charset="-122"/>
              </a:rPr>
              <a:t>	     try{ </a:t>
            </a:r>
            <a:endParaRPr lang="zh-CN" altLang="zh-CN" sz="1800" kern="100" dirty="0">
              <a:effectLst/>
              <a:latin typeface="Times New Roman" panose="02020603050405020304" pitchFamily="18" charset="0"/>
              <a:ea typeface="宋体" panose="02010600030101010101" pitchFamily="2" charset="-122"/>
            </a:endParaRPr>
          </a:p>
          <a:p>
            <a:pPr indent="400050" algn="just"/>
            <a:r>
              <a:rPr lang="en-US" altLang="zh-CN" sz="1800" kern="100" dirty="0">
                <a:effectLst/>
                <a:latin typeface="Times New Roman" panose="02020603050405020304" pitchFamily="18" charset="0"/>
                <a:ea typeface="宋体" panose="02010600030101010101" pitchFamily="2" charset="-122"/>
              </a:rPr>
              <a:t>      for(int i=0;i&lt;</a:t>
            </a:r>
            <a:r>
              <a:rPr lang="en-US" altLang="zh-CN" sz="1800" kern="100" dirty="0" err="1">
                <a:effectLst/>
                <a:latin typeface="Times New Roman" panose="02020603050405020304" pitchFamily="18" charset="0"/>
                <a:ea typeface="宋体" panose="02010600030101010101" pitchFamily="2" charset="-122"/>
              </a:rPr>
              <a:t>A.length;i</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d=m/A[i];		//</a:t>
            </a:r>
            <a:r>
              <a:rPr lang="zh-CN" altLang="zh-CN" sz="1800" kern="100" dirty="0">
                <a:effectLst/>
                <a:latin typeface="Times New Roman" panose="02020603050405020304" pitchFamily="18" charset="0"/>
                <a:ea typeface="宋体" panose="02010600030101010101" pitchFamily="2" charset="-122"/>
              </a:rPr>
              <a:t>被零除的异常</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System.out.println("</a:t>
            </a:r>
            <a:r>
              <a:rPr lang="zh-CN" altLang="zh-CN" sz="1800" kern="100" dirty="0">
                <a:effectLst/>
                <a:latin typeface="Times New Roman" panose="02020603050405020304" pitchFamily="18" charset="0"/>
                <a:ea typeface="宋体" panose="02010600030101010101" pitchFamily="2" charset="-122"/>
              </a:rPr>
              <a:t>程序运行正常结束</a:t>
            </a:r>
            <a:r>
              <a:rPr lang="en-US" altLang="zh-CN" sz="1800" kern="100" dirty="0">
                <a:effectLst/>
                <a:latin typeface="Times New Roman" panose="02020603050405020304" pitchFamily="18" charset="0"/>
                <a:ea typeface="宋体" panose="02010600030101010101" pitchFamily="2" charset="-122"/>
              </a:rPr>
              <a:t>!")</a:t>
            </a:r>
            <a:r>
              <a:rPr lang="en-US" altLang="zh-CN" sz="1800" b="1"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catch(</a:t>
            </a:r>
            <a:r>
              <a:rPr lang="en-US" altLang="zh-CN" sz="1800" kern="100" dirty="0" err="1">
                <a:effectLst/>
                <a:latin typeface="Times New Roman" panose="02020603050405020304" pitchFamily="18" charset="0"/>
                <a:ea typeface="宋体" panose="02010600030101010101" pitchFamily="2" charset="-122"/>
              </a:rPr>
              <a:t>ArithmeticException</a:t>
            </a:r>
            <a:r>
              <a:rPr lang="en-US" altLang="zh-CN" sz="1800" kern="100" dirty="0">
                <a:effectLst/>
                <a:latin typeface="Times New Roman" panose="02020603050405020304" pitchFamily="18" charset="0"/>
                <a:ea typeface="宋体" panose="02010600030101010101" pitchFamily="2" charset="-122"/>
              </a:rPr>
              <a:t> e){</a:t>
            </a:r>
            <a:endParaRPr lang="zh-CN" altLang="zh-CN" sz="1800" kern="100" dirty="0">
              <a:effectLst/>
              <a:latin typeface="Times New Roman" panose="02020603050405020304" pitchFamily="18" charset="0"/>
              <a:ea typeface="宋体" panose="02010600030101010101" pitchFamily="2" charset="-122"/>
            </a:endParaRPr>
          </a:p>
          <a:p>
            <a:pPr indent="400050" algn="just"/>
            <a:r>
              <a:rPr lang="en-US" altLang="zh-CN" sz="1800" kern="100" dirty="0">
                <a:effectLst/>
                <a:latin typeface="Times New Roman" panose="02020603050405020304" pitchFamily="18" charset="0"/>
                <a:ea typeface="宋体" panose="02010600030101010101" pitchFamily="2" charset="-122"/>
              </a:rPr>
              <a:t>     System.out.println("</a:t>
            </a:r>
            <a:r>
              <a:rPr lang="zh-CN" altLang="zh-CN" sz="1800" kern="100" dirty="0">
                <a:effectLst/>
                <a:latin typeface="Times New Roman" panose="02020603050405020304" pitchFamily="18" charset="0"/>
                <a:ea typeface="宋体" panose="02010600030101010101" pitchFamily="2" charset="-122"/>
              </a:rPr>
              <a:t>程序运行异常</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e.getMessage</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400050" algn="just"/>
            <a:r>
              <a:rPr lang="en-US" altLang="zh-CN" sz="1800" kern="100" dirty="0">
                <a:effectLst/>
                <a:latin typeface="Times New Roman" panose="02020603050405020304" pitchFamily="18" charset="0"/>
                <a:ea typeface="宋体" panose="02010600030101010101" pitchFamily="2" charset="-122"/>
              </a:rPr>
              <a:t>     finally{</a:t>
            </a:r>
            <a:endParaRPr lang="zh-CN" altLang="zh-CN" sz="1800" kern="100" dirty="0">
              <a:effectLst/>
              <a:latin typeface="Times New Roman" panose="02020603050405020304" pitchFamily="18" charset="0"/>
              <a:ea typeface="宋体" panose="02010600030101010101" pitchFamily="2" charset="-122"/>
            </a:endParaRPr>
          </a:p>
          <a:p>
            <a:pPr indent="400050" algn="just"/>
            <a:r>
              <a:rPr lang="en-US" altLang="zh-CN" sz="1800" kern="100" dirty="0">
                <a:effectLst/>
                <a:latin typeface="Times New Roman" panose="02020603050405020304" pitchFamily="18" charset="0"/>
                <a:ea typeface="宋体" panose="02010600030101010101" pitchFamily="2" charset="-122"/>
              </a:rPr>
              <a:t>     System.out.println("</a:t>
            </a:r>
            <a:r>
              <a:rPr lang="zh-CN" altLang="zh-CN" sz="1800" kern="100" dirty="0">
                <a:effectLst/>
                <a:latin typeface="Times New Roman" panose="02020603050405020304" pitchFamily="18" charset="0"/>
                <a:ea typeface="宋体" panose="02010600030101010101" pitchFamily="2" charset="-122"/>
              </a:rPr>
              <a:t>程序运行结束</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91795"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326390"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p:cNvPicPr/>
          <p:nvPr/>
        </p:nvPicPr>
        <p:blipFill>
          <a:blip r:embed="rId1">
            <a:extLst>
              <a:ext uri="{28A0092B-C50C-407E-A947-70E740481C1C}">
                <a14:useLocalDpi xmlns:a14="http://schemas.microsoft.com/office/drawing/2010/main" val="0"/>
              </a:ext>
            </a:extLst>
          </a:blip>
          <a:srcRect/>
          <a:stretch>
            <a:fillRect/>
          </a:stretch>
        </p:blipFill>
        <p:spPr>
          <a:xfrm>
            <a:off x="2286100" y="4800564"/>
            <a:ext cx="6324434" cy="1247046"/>
          </a:xfrm>
          <a:prstGeom prst="rect">
            <a:avLst/>
          </a:prstGeom>
          <a:noFill/>
          <a:ln>
            <a:noFill/>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3502241"/>
          </a:xfrm>
          <a:prstGeom prst="rect">
            <a:avLst/>
          </a:prstGeom>
          <a:noFill/>
        </p:spPr>
        <p:txBody>
          <a:bodyPr wrap="square" rtlCol="0">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上面程序段中第</a:t>
            </a:r>
            <a:r>
              <a:rPr lang="en-US" altLang="zh-CN" sz="1800" kern="100" dirty="0">
                <a:effectLst/>
                <a:latin typeface="Times New Roman" panose="02020603050405020304" pitchFamily="18" charset="0"/>
                <a:ea typeface="宋体" panose="02010600030101010101" pitchFamily="2" charset="-122"/>
              </a:rPr>
              <a:t>6</a:t>
            </a:r>
            <a:r>
              <a:rPr lang="zh-CN" altLang="zh-CN" sz="1800" kern="100" dirty="0">
                <a:effectLst/>
                <a:latin typeface="Times New Roman" panose="02020603050405020304" pitchFamily="18" charset="0"/>
                <a:ea typeface="宋体" panose="02010600030101010101" pitchFamily="2" charset="-122"/>
              </a:rPr>
              <a:t>行发生异常，用</a:t>
            </a:r>
            <a:r>
              <a:rPr lang="en-US" altLang="zh-CN" sz="1800" kern="100" dirty="0">
                <a:effectLst/>
                <a:latin typeface="Times New Roman" panose="02020603050405020304" pitchFamily="18" charset="0"/>
                <a:ea typeface="宋体" panose="02010600030101010101" pitchFamily="2" charset="-122"/>
              </a:rPr>
              <a:t>catch</a:t>
            </a:r>
            <a:r>
              <a:rPr lang="zh-CN" altLang="zh-CN" sz="1800" kern="100" dirty="0">
                <a:effectLst/>
                <a:latin typeface="Times New Roman" panose="02020603050405020304" pitchFamily="18" charset="0"/>
                <a:ea typeface="宋体" panose="02010600030101010101" pitchFamily="2" charset="-122"/>
              </a:rPr>
              <a:t>语句捕获了这种异常，异常处理代码把错误信息输出，第</a:t>
            </a:r>
            <a:r>
              <a:rPr lang="en-US" altLang="zh-CN" sz="1800" kern="100" dirty="0">
                <a:effectLst/>
                <a:latin typeface="Times New Roman" panose="02020603050405020304" pitchFamily="18" charset="0"/>
                <a:ea typeface="宋体" panose="02010600030101010101" pitchFamily="2" charset="-122"/>
              </a:rPr>
              <a:t>7</a:t>
            </a:r>
            <a:r>
              <a:rPr lang="zh-CN" altLang="zh-CN" sz="1800" kern="100" dirty="0">
                <a:effectLst/>
                <a:latin typeface="Times New Roman" panose="02020603050405020304" pitchFamily="18" charset="0"/>
                <a:ea typeface="宋体" panose="02010600030101010101" pitchFamily="2" charset="-122"/>
              </a:rPr>
              <a:t>行代码被跳过没有执行。</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Throw</a:t>
            </a:r>
            <a:r>
              <a:rPr lang="zh-CN" altLang="zh-CN" sz="1800" kern="100" dirty="0">
                <a:effectLst/>
                <a:latin typeface="Times New Roman" panose="02020603050405020304" pitchFamily="18" charset="0"/>
                <a:ea typeface="宋体" panose="02010600030101010101" pitchFamily="2" charset="-122"/>
              </a:rPr>
              <a:t>语句和</a:t>
            </a:r>
            <a:r>
              <a:rPr lang="en-US" altLang="zh-CN" sz="1800" kern="100" dirty="0">
                <a:effectLst/>
                <a:latin typeface="Times New Roman" panose="02020603050405020304" pitchFamily="18" charset="0"/>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语句</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异常处理中一般使用</a:t>
            </a:r>
            <a:r>
              <a:rPr lang="en-US" altLang="zh-CN" sz="1800" kern="100" dirty="0">
                <a:effectLst/>
                <a:latin typeface="Times New Roman" panose="02020603050405020304" pitchFamily="18" charset="0"/>
                <a:ea typeface="宋体" panose="02010600030101010101" pitchFamily="2" charset="-122"/>
              </a:rPr>
              <a:t>try…catch…finally</a:t>
            </a:r>
            <a:r>
              <a:rPr lang="zh-CN" altLang="zh-CN" sz="1800" kern="100" dirty="0">
                <a:effectLst/>
                <a:latin typeface="Times New Roman" panose="02020603050405020304" pitchFamily="18" charset="0"/>
                <a:ea typeface="宋体" panose="02010600030101010101" pitchFamily="2" charset="-122"/>
              </a:rPr>
              <a:t>语句。但异常处理中还有另外一种情况，当编写程序时不想在方法中直接捕获和处理可能发生的异常，也就是说在方法中不添加</a:t>
            </a:r>
            <a:r>
              <a:rPr lang="en-US" altLang="zh-CN" sz="1800" kern="100" dirty="0">
                <a:effectLst/>
                <a:latin typeface="Times New Roman" panose="02020603050405020304" pitchFamily="18" charset="0"/>
                <a:ea typeface="宋体" panose="02010600030101010101" pitchFamily="2" charset="-122"/>
              </a:rPr>
              <a:t>try…catch…finally</a:t>
            </a:r>
            <a:r>
              <a:rPr lang="zh-CN" altLang="zh-CN" sz="1800" kern="100" dirty="0">
                <a:effectLst/>
                <a:latin typeface="Times New Roman" panose="02020603050405020304" pitchFamily="18" charset="0"/>
                <a:ea typeface="宋体" panose="02010600030101010101" pitchFamily="2" charset="-122"/>
              </a:rPr>
              <a:t>语句，而是使用</a:t>
            </a:r>
            <a:r>
              <a:rPr lang="en-US" altLang="zh-CN" sz="1800" kern="100" dirty="0">
                <a:effectLst/>
                <a:latin typeface="Times New Roman" panose="02020603050405020304" pitchFamily="18" charset="0"/>
                <a:ea typeface="宋体" panose="02010600030101010101" pitchFamily="2" charset="-122"/>
              </a:rPr>
              <a:t>Throw</a:t>
            </a:r>
            <a:r>
              <a:rPr lang="zh-CN" altLang="zh-CN" sz="1800" kern="100" dirty="0">
                <a:effectLst/>
                <a:latin typeface="Times New Roman" panose="02020603050405020304" pitchFamily="18" charset="0"/>
                <a:ea typeface="宋体" panose="02010600030101010101" pitchFamily="2" charset="-122"/>
              </a:rPr>
              <a:t>语句和</a:t>
            </a:r>
            <a:r>
              <a:rPr lang="en-US" altLang="zh-CN" sz="1800" kern="100" dirty="0">
                <a:effectLst/>
                <a:latin typeface="Times New Roman" panose="02020603050405020304" pitchFamily="18" charset="0"/>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语句，将异常抛出给本方法的调用者</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上一层方法</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，由调用者来处理发生的异常。调用者可能自己处理这种异常，也可能将这个异常再抛出给它的调用者。异常就这样逐级上溯，直到找到处理它的代码为止。如果没有任何代码来捕获并处理这个异常，</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将结束这个程序的执行。</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通常抛出异常主要有以下步骤：</a:t>
            </a:r>
            <a:endParaRPr lang="zh-CN" altLang="zh-CN" sz="18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4267248" y="4190980"/>
            <a:ext cx="6096000" cy="2117246"/>
          </a:xfrm>
          <a:prstGeom prst="rect">
            <a:avLst/>
          </a:prstGeom>
          <a:noFill/>
        </p:spPr>
        <p:txBody>
          <a:bodyPr wrap="square">
            <a:spAutoFit/>
          </a:bodyPr>
          <a:lstStyle/>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第一步：确定异常类；</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第二步：创建异常类的实例；</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第三步：抛出异常</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在方法中通过</a:t>
            </a:r>
            <a:r>
              <a:rPr lang="en-US" altLang="zh-CN" sz="1800" kern="100" dirty="0">
                <a:effectLst/>
                <a:latin typeface="Times New Roman" panose="02020603050405020304" pitchFamily="18" charset="0"/>
                <a:ea typeface="宋体" panose="02010600030101010101" pitchFamily="2" charset="-122"/>
              </a:rPr>
              <a:t>Throw </a:t>
            </a:r>
            <a:r>
              <a:rPr lang="zh-CN" altLang="zh-CN" sz="1800" kern="100" dirty="0">
                <a:effectLst/>
                <a:latin typeface="Times New Roman" panose="02020603050405020304" pitchFamily="18" charset="0"/>
                <a:ea typeface="宋体" panose="02010600030101010101" pitchFamily="2" charset="-122"/>
              </a:rPr>
              <a:t>语句明确地抛出一个异常，同时在方法中用</a:t>
            </a:r>
            <a:r>
              <a:rPr lang="en-US" altLang="zh-CN" sz="1800" kern="100" dirty="0">
                <a:effectLst/>
                <a:latin typeface="Times New Roman" panose="02020603050405020304" pitchFamily="18" charset="0"/>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语句声明此方法将抛出某类型的异常。</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3363741"/>
          </a:xfrm>
          <a:prstGeom prst="rect">
            <a:avLst/>
          </a:prstGeom>
          <a:noFill/>
        </p:spPr>
        <p:txBody>
          <a:bodyPr wrap="square" rtlCol="0">
            <a:spAutoFit/>
          </a:bodyPr>
          <a:lstStyle/>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Throw</a:t>
            </a:r>
            <a:r>
              <a:rPr lang="zh-CN" altLang="zh-CN" sz="1800" kern="100" dirty="0">
                <a:effectLst/>
                <a:latin typeface="Times New Roman" panose="02020603050405020304" pitchFamily="18" charset="0"/>
                <a:ea typeface="宋体" panose="02010600030101010101" pitchFamily="2" charset="-122"/>
              </a:rPr>
              <a:t>语句的格式如下：</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&lt;throw&gt; &lt;new&gt; &lt;</a:t>
            </a:r>
            <a:r>
              <a:rPr lang="zh-CN" altLang="zh-CN" sz="1800" kern="100" dirty="0">
                <a:effectLst/>
                <a:latin typeface="Times New Roman" panose="02020603050405020304" pitchFamily="18" charset="0"/>
                <a:ea typeface="宋体" panose="02010600030101010101" pitchFamily="2" charset="-122"/>
              </a:rPr>
              <a:t>异常类型名</a:t>
            </a:r>
            <a:r>
              <a:rPr lang="en-US" altLang="zh-CN" sz="1800" kern="100" dirty="0">
                <a:effectLst/>
                <a:latin typeface="Times New Roman" panose="02020603050405020304" pitchFamily="18" charset="0"/>
                <a:ea typeface="宋体" panose="02010600030101010101" pitchFamily="2" charset="-122"/>
              </a:rPr>
              <a:t>()&gt;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语句的格式如下：</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&lt;</a:t>
            </a:r>
            <a:r>
              <a:rPr lang="zh-CN" altLang="zh-CN" sz="1800" kern="100" dirty="0">
                <a:effectLst/>
                <a:latin typeface="Times New Roman" panose="02020603050405020304" pitchFamily="18" charset="0"/>
                <a:ea typeface="宋体" panose="02010600030101010101" pitchFamily="2" charset="-122"/>
              </a:rPr>
              <a:t>返回值类型</a:t>
            </a:r>
            <a:r>
              <a:rPr lang="en-US" altLang="zh-CN" sz="1800" kern="100" dirty="0">
                <a:effectLst/>
                <a:latin typeface="Times New Roman" panose="02020603050405020304" pitchFamily="18" charset="0"/>
                <a:ea typeface="宋体" panose="02010600030101010101" pitchFamily="2" charset="-122"/>
              </a:rPr>
              <a:t>&gt; &lt;</a:t>
            </a:r>
            <a:r>
              <a:rPr lang="zh-CN" altLang="zh-CN" sz="1800" kern="100" dirty="0">
                <a:effectLst/>
                <a:latin typeface="Times New Roman" panose="02020603050405020304" pitchFamily="18" charset="0"/>
                <a:ea typeface="宋体" panose="02010600030101010101" pitchFamily="2" charset="-122"/>
              </a:rPr>
              <a:t>方法名</a:t>
            </a:r>
            <a:r>
              <a:rPr lang="en-US" altLang="zh-CN" sz="1800" kern="100" dirty="0">
                <a:effectLst/>
                <a:latin typeface="Times New Roman" panose="02020603050405020304" pitchFamily="18" charset="0"/>
                <a:ea typeface="宋体" panose="02010600030101010101" pitchFamily="2" charset="-122"/>
              </a:rPr>
              <a:t>&gt;&lt;([</a:t>
            </a:r>
            <a:r>
              <a:rPr lang="zh-CN" altLang="zh-CN" sz="1800" kern="100" dirty="0">
                <a:effectLst/>
                <a:latin typeface="Times New Roman" panose="02020603050405020304" pitchFamily="18" charset="0"/>
                <a:ea typeface="宋体" panose="02010600030101010101" pitchFamily="2" charset="-122"/>
              </a:rPr>
              <a:t>参数</a:t>
            </a:r>
            <a:r>
              <a:rPr lang="en-US" altLang="zh-CN" sz="1800" kern="100" dirty="0">
                <a:effectLst/>
                <a:latin typeface="Times New Roman" panose="02020603050405020304" pitchFamily="18" charset="0"/>
                <a:ea typeface="宋体" panose="02010600030101010101" pitchFamily="2" charset="-122"/>
              </a:rPr>
              <a:t>])&gt; &lt; throws&gt; &lt;</a:t>
            </a:r>
            <a:r>
              <a:rPr lang="zh-CN" altLang="zh-CN" sz="1800" kern="100" dirty="0">
                <a:effectLst/>
                <a:latin typeface="Times New Roman" panose="02020603050405020304" pitchFamily="18" charset="0"/>
                <a:ea typeface="宋体" panose="02010600030101010101" pitchFamily="2" charset="-122"/>
              </a:rPr>
              <a:t>异常类型</a:t>
            </a:r>
            <a:r>
              <a:rPr lang="en-US" altLang="zh-CN" sz="1800" kern="100" dirty="0">
                <a:effectLst/>
                <a:latin typeface="Times New Roman" panose="02020603050405020304" pitchFamily="18" charset="0"/>
                <a:ea typeface="宋体" panose="02010600030101010101" pitchFamily="2" charset="-122"/>
              </a:rPr>
              <a:t>&gt;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以下代码是</a:t>
            </a:r>
            <a:r>
              <a:rPr lang="en-US" altLang="zh-CN" sz="1800" kern="100" dirty="0">
                <a:effectLst/>
                <a:latin typeface="Times New Roman" panose="02020603050405020304" pitchFamily="18" charset="0"/>
                <a:ea typeface="宋体" panose="02010600030101010101" pitchFamily="2" charset="-122"/>
              </a:rPr>
              <a:t>Throw</a:t>
            </a:r>
            <a:r>
              <a:rPr lang="zh-CN" altLang="zh-CN" sz="1800" kern="100" dirty="0">
                <a:effectLst/>
                <a:latin typeface="Times New Roman" panose="02020603050405020304" pitchFamily="18" charset="0"/>
                <a:ea typeface="宋体" panose="02010600030101010101" pitchFamily="2" charset="-122"/>
              </a:rPr>
              <a:t>语句和</a:t>
            </a:r>
            <a:r>
              <a:rPr lang="en-US" altLang="zh-CN" sz="1800" kern="100" dirty="0">
                <a:effectLst/>
                <a:latin typeface="Times New Roman" panose="02020603050405020304" pitchFamily="18" charset="0"/>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语句的应用小程序。</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文件名</a:t>
            </a:r>
            <a:r>
              <a:rPr lang="en-US" altLang="zh-CN" sz="1800" kern="100" dirty="0">
                <a:effectLst/>
                <a:latin typeface="Times New Roman" panose="02020603050405020304" pitchFamily="18" charset="0"/>
                <a:ea typeface="宋体" panose="02010600030101010101" pitchFamily="2" charset="-122"/>
              </a:rPr>
              <a:t>ExceptionExample2.java</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import </a:t>
            </a:r>
            <a:r>
              <a:rPr lang="en-US" altLang="zh-CN" sz="1800" kern="100" dirty="0" err="1">
                <a:effectLst/>
                <a:latin typeface="宋体" panose="02010600030101010101" pitchFamily="2" charset="-122"/>
                <a:ea typeface="宋体" panose="02010600030101010101" pitchFamily="2" charset="-122"/>
              </a:rPr>
              <a:t>java.io.IOException</a:t>
            </a:r>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800" kern="100" dirty="0">
                <a:effectLst/>
                <a:latin typeface="宋体" panose="02010600030101010101" pitchFamily="2" charset="-122"/>
                <a:ea typeface="宋体" panose="02010600030101010101" pitchFamily="2" charset="-122"/>
              </a:rPr>
              <a:t>public class ExceptionExample2</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5222135"/>
          </a:xfrm>
          <a:prstGeom prst="rect">
            <a:avLst/>
          </a:prstGeom>
          <a:noFill/>
        </p:spPr>
        <p:txBody>
          <a:bodyPr wrap="square" rtlCol="0">
            <a:spAutoFit/>
          </a:bodyPr>
          <a:lstStyle/>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Public static void </a:t>
            </a:r>
            <a:r>
              <a:rPr lang="en-US" altLang="zh-CN" sz="1400" kern="100" dirty="0" err="1">
                <a:effectLst/>
                <a:latin typeface="宋体" panose="02010600030101010101" pitchFamily="2" charset="-122"/>
                <a:ea typeface="宋体" panose="02010600030101010101" pitchFamily="2" charset="-122"/>
              </a:rPr>
              <a:t>throwException</a:t>
            </a:r>
            <a:r>
              <a:rPr lang="en-US" altLang="zh-CN" sz="1400" kern="100" dirty="0">
                <a:effectLst/>
                <a:latin typeface="宋体" panose="02010600030101010101" pitchFamily="2" charset="-122"/>
                <a:ea typeface="宋体" panose="02010600030101010101" pitchFamily="2" charset="-122"/>
              </a:rPr>
              <a:t>() throws </a:t>
            </a:r>
            <a:r>
              <a:rPr lang="en-US" altLang="zh-CN" sz="1400" kern="100" dirty="0" err="1">
                <a:effectLst/>
                <a:latin typeface="宋体" panose="02010600030101010101" pitchFamily="2" charset="-122"/>
                <a:ea typeface="宋体" panose="02010600030101010101" pitchFamily="2" charset="-122"/>
              </a:rPr>
              <a:t>IOException</a:t>
            </a: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System.out.println("</a:t>
            </a:r>
            <a:r>
              <a:rPr lang="zh-CN" altLang="zh-CN" sz="1400" kern="100" dirty="0">
                <a:effectLst/>
                <a:latin typeface="Times New Roman" panose="02020603050405020304" pitchFamily="18" charset="0"/>
                <a:ea typeface="宋体" panose="02010600030101010101" pitchFamily="2" charset="-122"/>
              </a:rPr>
              <a:t>下面产生一个</a:t>
            </a:r>
            <a:r>
              <a:rPr lang="en-US" altLang="zh-CN" sz="1400" kern="100" dirty="0">
                <a:effectLst/>
                <a:latin typeface="Times New Roman" panose="02020603050405020304" pitchFamily="18" charset="0"/>
                <a:ea typeface="宋体" panose="02010600030101010101" pitchFamily="2" charset="-122"/>
              </a:rPr>
              <a:t>IO</a:t>
            </a:r>
            <a:r>
              <a:rPr lang="zh-CN" altLang="zh-CN" sz="1400" kern="100" dirty="0">
                <a:effectLst/>
                <a:latin typeface="Times New Roman" panose="02020603050405020304" pitchFamily="18" charset="0"/>
                <a:ea typeface="宋体" panose="02010600030101010101" pitchFamily="2" charset="-122"/>
              </a:rPr>
              <a:t>异常并将其抛出！</a:t>
            </a:r>
            <a:r>
              <a:rPr lang="en-US" altLang="zh-CN" sz="1400" kern="100" dirty="0">
                <a:effectLst/>
                <a:latin typeface="Times New Roman" panose="02020603050405020304" pitchFamily="18" charset="0"/>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throw new </a:t>
            </a:r>
            <a:r>
              <a:rPr lang="en-US" altLang="zh-CN" sz="1400" kern="100" dirty="0" err="1">
                <a:effectLst/>
                <a:latin typeface="宋体" panose="02010600030101010101" pitchFamily="2" charset="-122"/>
                <a:ea typeface="宋体" panose="02010600030101010101" pitchFamily="2" charset="-122"/>
              </a:rPr>
              <a:t>IOException</a:t>
            </a:r>
            <a:r>
              <a:rPr lang="en-US" altLang="zh-CN" sz="1400" kern="100" dirty="0">
                <a:effectLst/>
                <a:latin typeface="宋体" panose="02010600030101010101" pitchFamily="2" charset="-122"/>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抛出我的</a:t>
            </a:r>
            <a:r>
              <a:rPr lang="en-US" altLang="zh-CN" sz="1400" kern="100" dirty="0">
                <a:effectLst/>
                <a:latin typeface="Times New Roman" panose="02020603050405020304" pitchFamily="18" charset="0"/>
                <a:ea typeface="宋体" panose="02010600030101010101" pitchFamily="2" charset="-122"/>
              </a:rPr>
              <a:t>IO</a:t>
            </a:r>
            <a:r>
              <a:rPr lang="zh-CN" altLang="zh-CN" sz="1400" kern="100" dirty="0">
                <a:effectLst/>
                <a:latin typeface="Times New Roman" panose="02020603050405020304" pitchFamily="18" charset="0"/>
                <a:ea typeface="宋体" panose="02010600030101010101" pitchFamily="2" charset="-122"/>
              </a:rPr>
              <a:t>异常</a:t>
            </a:r>
            <a:r>
              <a:rPr lang="en-US" altLang="zh-CN" sz="1400" kern="100" dirty="0">
                <a:effectLst/>
                <a:latin typeface="Times New Roman" panose="02020603050405020304" pitchFamily="18" charset="0"/>
                <a:ea typeface="宋体" panose="02010600030101010101" pitchFamily="2" charset="-122"/>
              </a:rPr>
              <a:t>"); //</a:t>
            </a:r>
            <a:r>
              <a:rPr lang="zh-CN" altLang="zh-CN" sz="1400" kern="100" dirty="0">
                <a:effectLst/>
                <a:latin typeface="Times New Roman" panose="02020603050405020304" pitchFamily="18" charset="0"/>
                <a:ea typeface="宋体" panose="02010600030101010101" pitchFamily="2" charset="-122"/>
              </a:rPr>
              <a:t>抛出异常</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public static void main(String [] args)</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try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a:t>
            </a:r>
            <a:r>
              <a:rPr lang="en-US" altLang="zh-CN" sz="1400" kern="100" dirty="0" err="1">
                <a:effectLst/>
                <a:latin typeface="宋体" panose="02010600030101010101" pitchFamily="2" charset="-122"/>
                <a:ea typeface="宋体" panose="02010600030101010101" pitchFamily="2" charset="-122"/>
              </a:rPr>
              <a:t>throwException</a:t>
            </a: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catch(</a:t>
            </a:r>
            <a:r>
              <a:rPr lang="en-US" altLang="zh-CN" sz="1400" kern="100" dirty="0" err="1">
                <a:effectLst/>
                <a:latin typeface="宋体" panose="02010600030101010101" pitchFamily="2" charset="-122"/>
                <a:ea typeface="宋体" panose="02010600030101010101" pitchFamily="2" charset="-122"/>
              </a:rPr>
              <a:t>IOException</a:t>
            </a:r>
            <a:r>
              <a:rPr lang="en-US" altLang="zh-CN" sz="1400" kern="100" dirty="0">
                <a:effectLst/>
                <a:latin typeface="宋体" panose="02010600030101010101" pitchFamily="2" charset="-122"/>
                <a:ea typeface="宋体" panose="02010600030101010101" pitchFamily="2" charset="-122"/>
              </a:rPr>
              <a:t> e) //</a:t>
            </a:r>
            <a:r>
              <a:rPr lang="zh-CN" altLang="zh-CN" sz="1400" kern="100" dirty="0">
                <a:effectLst/>
                <a:latin typeface="Times New Roman" panose="02020603050405020304" pitchFamily="18" charset="0"/>
                <a:ea typeface="宋体" panose="02010600030101010101" pitchFamily="2" charset="-122"/>
              </a:rPr>
              <a:t>捕获异常</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System.out.println("</a:t>
            </a:r>
            <a:r>
              <a:rPr lang="zh-CN" altLang="zh-CN" sz="1400" kern="100" dirty="0">
                <a:effectLst/>
                <a:latin typeface="Times New Roman" panose="02020603050405020304" pitchFamily="18" charset="0"/>
                <a:ea typeface="宋体" panose="02010600030101010101" pitchFamily="2" charset="-122"/>
              </a:rPr>
              <a:t>捕获</a:t>
            </a:r>
            <a:r>
              <a:rPr lang="en-US" altLang="zh-CN" sz="1400" kern="100" dirty="0">
                <a:effectLst/>
                <a:latin typeface="Times New Roman" panose="02020603050405020304" pitchFamily="18" charset="0"/>
                <a:ea typeface="宋体" panose="02010600030101010101" pitchFamily="2" charset="-122"/>
              </a:rPr>
              <a:t>IO</a:t>
            </a:r>
            <a:r>
              <a:rPr lang="zh-CN" altLang="zh-CN" sz="1400" kern="100" dirty="0">
                <a:effectLst/>
                <a:latin typeface="Times New Roman" panose="02020603050405020304" pitchFamily="18" charset="0"/>
                <a:ea typeface="宋体" panose="02010600030101010101" pitchFamily="2" charset="-122"/>
              </a:rPr>
              <a:t>异常：</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e.getMessage</a:t>
            </a:r>
            <a:r>
              <a:rPr lang="en-US" altLang="zh-CN" sz="1400" kern="100" dirty="0">
                <a:effectLst/>
                <a:latin typeface="Times New Roman" panose="02020603050405020304" pitchFamily="18" charset="0"/>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 </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tabLst>
                <a:tab pos="457200" algn="l"/>
              </a:tabLst>
            </a:pPr>
            <a:r>
              <a:rPr lang="en-US" altLang="zh-CN" sz="1400" kern="100" dirty="0">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知识准备</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455253"/>
          </a:xfrm>
          <a:prstGeom prst="rect">
            <a:avLst/>
          </a:prstGeom>
          <a:noFill/>
        </p:spPr>
        <p:txBody>
          <a:bodyPr wrap="square" rtlCol="0">
            <a:spAutoFit/>
          </a:bodyPr>
          <a:lstStyle/>
          <a:p>
            <a:pPr indent="266700" algn="just">
              <a:lnSpc>
                <a:spcPct val="150000"/>
              </a:lnSpc>
              <a:tabLst>
                <a:tab pos="457200" algn="l"/>
              </a:tabLst>
            </a:pPr>
            <a:r>
              <a:rPr lang="zh-CN" altLang="zh-CN" sz="1800" kern="100" dirty="0">
                <a:effectLst/>
                <a:latin typeface="Times New Roman" panose="02020603050405020304" pitchFamily="18" charset="0"/>
                <a:ea typeface="宋体" panose="02010600030101010101" pitchFamily="2" charset="-122"/>
              </a:rPr>
              <a:t>结果如下图</a:t>
            </a:r>
            <a:r>
              <a:rPr lang="en-US" altLang="zh-CN" sz="1800" kern="100" dirty="0">
                <a:effectLst/>
                <a:latin typeface="Times New Roman" panose="02020603050405020304" pitchFamily="18" charset="0"/>
                <a:ea typeface="宋体" panose="02010600030101010101" pitchFamily="2" charset="-122"/>
              </a:rPr>
              <a:t>6-11</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p:cNvPicPr/>
          <p:nvPr/>
        </p:nvPicPr>
        <p:blipFill>
          <a:blip r:embed="rId1">
            <a:extLst>
              <a:ext uri="{28A0092B-C50C-407E-A947-70E740481C1C}">
                <a14:useLocalDpi xmlns:a14="http://schemas.microsoft.com/office/drawing/2010/main" val="0"/>
              </a:ext>
            </a:extLst>
          </a:blip>
          <a:srcRect/>
          <a:stretch>
            <a:fillRect/>
          </a:stretch>
        </p:blipFill>
        <p:spPr>
          <a:xfrm>
            <a:off x="1524120" y="1828842"/>
            <a:ext cx="8197069" cy="2033867"/>
          </a:xfrm>
          <a:prstGeom prst="rect">
            <a:avLst/>
          </a:prstGeom>
          <a:noFill/>
          <a:ln>
            <a:noFill/>
          </a:ln>
        </p:spPr>
      </p:pic>
      <p:sp>
        <p:nvSpPr>
          <p:cNvPr id="6" name="文本框 5"/>
          <p:cNvSpPr txBox="1"/>
          <p:nvPr/>
        </p:nvSpPr>
        <p:spPr>
          <a:xfrm>
            <a:off x="3124278" y="4068837"/>
            <a:ext cx="3809900" cy="307777"/>
          </a:xfrm>
          <a:prstGeom prst="rect">
            <a:avLst/>
          </a:prstGeom>
          <a:noFill/>
        </p:spPr>
        <p:txBody>
          <a:bodyPr wrap="square">
            <a:spAutoFit/>
          </a:bodyPr>
          <a:lstStyle/>
          <a:p>
            <a:pPr indent="400050" algn="ctr"/>
            <a:r>
              <a:rPr lang="zh-CN" altLang="zh-CN" sz="1400" kern="100" dirty="0">
                <a:effectLst/>
                <a:latin typeface="Times New Roman" panose="02020603050405020304" pitchFamily="18" charset="0"/>
                <a:ea typeface="宋体" panose="02010600030101010101" pitchFamily="2" charset="-122"/>
              </a:rPr>
              <a:t>图</a:t>
            </a:r>
            <a:r>
              <a:rPr lang="en-US" altLang="zh-CN" sz="1400" kern="100" dirty="0">
                <a:effectLst/>
                <a:latin typeface="Times New Roman" panose="02020603050405020304" pitchFamily="18" charset="0"/>
                <a:ea typeface="宋体" panose="02010600030101010101" pitchFamily="2" charset="-122"/>
              </a:rPr>
              <a:t>6-11 ExceptionExample2</a:t>
            </a:r>
            <a:r>
              <a:rPr lang="zh-CN" altLang="zh-CN" sz="1400" kern="100" dirty="0">
                <a:effectLst/>
                <a:latin typeface="Times New Roman" panose="02020603050405020304" pitchFamily="18" charset="0"/>
                <a:ea typeface="宋体" panose="02010600030101010101" pitchFamily="2" charset="-122"/>
              </a:rPr>
              <a:t>程序运行结果</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任务实施</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5493812"/>
          </a:xfrm>
          <a:prstGeom prst="rect">
            <a:avLst/>
          </a:prstGeom>
          <a:noFill/>
        </p:spPr>
        <p:txBody>
          <a:bodyPr wrap="square" rtlCol="0">
            <a:spAutoFit/>
          </a:bodyPr>
          <a:lstStyle/>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创建一类</a:t>
            </a:r>
            <a:r>
              <a:rPr lang="en-US" altLang="zh-CN" sz="1800" kern="100" dirty="0" err="1">
                <a:effectLst/>
                <a:latin typeface="Times New Roman" panose="02020603050405020304" pitchFamily="18" charset="0"/>
                <a:ea typeface="宋体" panose="02010600030101010101" pitchFamily="2" charset="-122"/>
              </a:rPr>
              <a:t>MultiAbnormality</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定义一个</a:t>
            </a:r>
            <a:r>
              <a:rPr lang="en-US" altLang="zh-CN" sz="1800" kern="100" dirty="0" err="1">
                <a:effectLst/>
                <a:latin typeface="Times New Roman" panose="02020603050405020304" pitchFamily="18" charset="0"/>
                <a:ea typeface="宋体" panose="02010600030101010101" pitchFamily="2" charset="-122"/>
              </a:rPr>
              <a:t>Disp</a:t>
            </a:r>
            <a:r>
              <a:rPr lang="zh-CN" altLang="zh-CN" sz="1800" kern="100" dirty="0">
                <a:effectLst/>
                <a:latin typeface="Times New Roman" panose="02020603050405020304" pitchFamily="18" charset="0"/>
                <a:ea typeface="宋体" panose="02010600030101010101" pitchFamily="2" charset="-122"/>
              </a:rPr>
              <a:t>函数，函数中存在数组越界赋值和除数为零的异常；</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定义主函数，实现</a:t>
            </a:r>
            <a:r>
              <a:rPr lang="en-US" altLang="zh-CN" sz="1800" kern="100" dirty="0" err="1">
                <a:effectLst/>
                <a:latin typeface="Times New Roman" panose="02020603050405020304" pitchFamily="18" charset="0"/>
                <a:ea typeface="宋体" panose="02010600030101010101" pitchFamily="2" charset="-122"/>
              </a:rPr>
              <a:t>Disp</a:t>
            </a:r>
            <a:r>
              <a:rPr lang="zh-CN" altLang="zh-CN" sz="1800" kern="100" dirty="0">
                <a:effectLst/>
                <a:latin typeface="Times New Roman" panose="02020603050405020304" pitchFamily="18" charset="0"/>
                <a:ea typeface="宋体" panose="02010600030101010101" pitchFamily="2" charset="-122"/>
              </a:rPr>
              <a:t>函数的异常处理；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3.</a:t>
            </a:r>
            <a:r>
              <a:rPr lang="en-US" altLang="zh-CN" sz="1800" kern="100" dirty="0">
                <a:solidFill>
                  <a:srgbClr val="000000"/>
                </a:solidFill>
                <a:effectLst/>
                <a:latin typeface="Verdana" panose="020B0604030504040204" pitchFamily="34" charset="0"/>
                <a:ea typeface="宋体" panose="02010600030101010101" pitchFamily="2" charset="-122"/>
              </a:rPr>
              <a:t> </a:t>
            </a:r>
            <a:r>
              <a:rPr lang="zh-CN" altLang="zh-CN" sz="1800" kern="100" dirty="0">
                <a:solidFill>
                  <a:srgbClr val="000000"/>
                </a:solidFill>
                <a:effectLst/>
                <a:latin typeface="Verdana" panose="020B0604030504040204" pitchFamily="34" charset="0"/>
                <a:ea typeface="宋体" panose="02010600030101010101" pitchFamily="2" charset="-122"/>
              </a:rPr>
              <a:t>编写代码。</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solidFill>
                  <a:srgbClr val="000000"/>
                </a:solidFill>
                <a:effectLst/>
                <a:latin typeface="Verdana" panose="020B0604030504040204" pitchFamily="34" charset="0"/>
                <a:ea typeface="宋体" panose="02010600030101010101" pitchFamily="2" charset="-122"/>
              </a:rPr>
              <a:t>代码实现</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class  </a:t>
            </a:r>
            <a:r>
              <a:rPr lang="en-US" altLang="zh-CN" sz="1800" kern="100" dirty="0" err="1">
                <a:solidFill>
                  <a:srgbClr val="000000"/>
                </a:solidFill>
                <a:effectLst/>
                <a:latin typeface="宋体" panose="02010600030101010101" pitchFamily="2" charset="-122"/>
                <a:ea typeface="宋体" panose="02010600030101010101" pitchFamily="2" charset="-122"/>
              </a:rPr>
              <a:t>MultiAbnormality</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static void </a:t>
            </a:r>
            <a:r>
              <a:rPr lang="en-US" altLang="zh-CN" sz="1800" kern="100" dirty="0" err="1">
                <a:solidFill>
                  <a:srgbClr val="000000"/>
                </a:solidFill>
                <a:effectLst/>
                <a:latin typeface="宋体" panose="02010600030101010101" pitchFamily="2" charset="-122"/>
                <a:ea typeface="宋体" panose="02010600030101010101" pitchFamily="2" charset="-122"/>
              </a:rPr>
              <a:t>Disp</a:t>
            </a:r>
            <a:r>
              <a:rPr lang="en-US" altLang="zh-CN" sz="1800" kern="100" dirty="0">
                <a:solidFill>
                  <a:srgbClr val="000000"/>
                </a:solidFill>
                <a:effectLst/>
                <a:latin typeface="宋体" panose="02010600030101010101" pitchFamily="2" charset="-122"/>
                <a:ea typeface="宋体" panose="02010600030101010101" pitchFamily="2" charset="-122"/>
              </a:rPr>
              <a:t>(int n)</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int a=1,b=0;</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int </a:t>
            </a:r>
            <a:r>
              <a:rPr lang="en-US" altLang="zh-CN" sz="1800" kern="100" dirty="0" err="1">
                <a:solidFill>
                  <a:srgbClr val="000000"/>
                </a:solidFill>
                <a:effectLst/>
                <a:latin typeface="宋体" panose="02010600030101010101" pitchFamily="2" charset="-122"/>
                <a:ea typeface="宋体" panose="02010600030101010101" pitchFamily="2" charset="-122"/>
              </a:rPr>
              <a:t>arr</a:t>
            </a:r>
            <a:r>
              <a:rPr lang="en-US" altLang="zh-CN" sz="1800" kern="100" dirty="0">
                <a:solidFill>
                  <a:srgbClr val="000000"/>
                </a:solidFill>
                <a:effectLst/>
                <a:latin typeface="宋体" panose="02010600030101010101" pitchFamily="2" charset="-122"/>
                <a:ea typeface="宋体" panose="02010600030101010101" pitchFamily="2" charset="-122"/>
              </a:rPr>
              <a:t>[]=new int[3];</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switch(n)</a:t>
            </a:r>
            <a:endParaRPr lang="en-US" altLang="zh-CN" sz="1800" kern="100" dirty="0">
              <a:solidFill>
                <a:srgbClr val="000000"/>
              </a:solidFill>
              <a:effectLst/>
              <a:latin typeface="宋体" panose="02010600030101010101" pitchFamily="2" charset="-122"/>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case 0:arr[5]=20;break;</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case 1:a=15/</a:t>
            </a:r>
            <a:r>
              <a:rPr lang="en-US" altLang="zh-CN" sz="1800" kern="100" dirty="0" err="1">
                <a:solidFill>
                  <a:srgbClr val="000000"/>
                </a:solidFill>
                <a:effectLst/>
                <a:latin typeface="宋体" panose="02010600030101010101" pitchFamily="2" charset="-122"/>
                <a:ea typeface="宋体" panose="02010600030101010101" pitchFamily="2" charset="-122"/>
              </a:rPr>
              <a:t>b;break</a:t>
            </a: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public static void main(String args[])</a:t>
            </a:r>
            <a:endParaRPr lang="zh-CN" altLang="zh-CN" sz="1800" kern="100" dirty="0">
              <a:effectLst/>
              <a:latin typeface="Times New Roman" panose="02020603050405020304" pitchFamily="18" charset="0"/>
              <a:ea typeface="宋体" panose="02010600030101010101" pitchFamily="2" charset="-122"/>
            </a:endParaRPr>
          </a:p>
          <a:p>
            <a:pPr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任务实施</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19" name="文本框 18"/>
          <p:cNvSpPr txBox="1"/>
          <p:nvPr/>
        </p:nvSpPr>
        <p:spPr>
          <a:xfrm>
            <a:off x="685942" y="1013572"/>
            <a:ext cx="11124908" cy="4524315"/>
          </a:xfrm>
          <a:prstGeom prst="rect">
            <a:avLst/>
          </a:prstGeom>
          <a:noFill/>
        </p:spPr>
        <p:txBody>
          <a:bodyPr wrap="square" rtlCol="0">
            <a:spAutoFit/>
          </a:bodyPr>
          <a:lstStyle/>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l">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int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i;</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for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(i = 0; i &lt; 2; i++) {</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try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System.</a:t>
            </a:r>
            <a:r>
              <a:rPr lang="en-US" altLang="zh-CN" sz="1800" b="1" i="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out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.println(</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"i ="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i);</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i="1" kern="0" dirty="0" err="1">
                <a:solidFill>
                  <a:srgbClr val="0D0D0D"/>
                </a:solidFill>
                <a:effectLst/>
                <a:latin typeface="宋体" panose="02010600030101010101" pitchFamily="2" charset="-122"/>
                <a:ea typeface="宋体" panose="02010600030101010101" pitchFamily="2" charset="-122"/>
                <a:cs typeface="宋体" panose="02010600030101010101" pitchFamily="2" charset="-122"/>
              </a:rPr>
              <a:t>Disp</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(i);</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 </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catch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kern="0" dirty="0" err="1">
                <a:solidFill>
                  <a:srgbClr val="0D0D0D"/>
                </a:solidFill>
                <a:effectLst/>
                <a:latin typeface="宋体" panose="02010600030101010101" pitchFamily="2" charset="-122"/>
                <a:ea typeface="宋体" panose="02010600030101010101" pitchFamily="2" charset="-122"/>
                <a:cs typeface="宋体" panose="02010600030101010101" pitchFamily="2" charset="-122"/>
              </a:rPr>
              <a:t>ArrayIndexOutOfBoundsException</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e) {</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System.</a:t>
            </a:r>
            <a:r>
              <a:rPr lang="en-US" altLang="zh-CN" sz="1800" b="1" i="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out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.println(</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b="1" kern="0" dirty="0">
                <a:solidFill>
                  <a:srgbClr val="0D0D0D"/>
                </a:solidFill>
                <a:effectLst/>
                <a:latin typeface="Times New Roman" panose="02020603050405020304" pitchFamily="18" charset="0"/>
                <a:ea typeface="宋体" panose="02010600030101010101" pitchFamily="2" charset="-122"/>
                <a:cs typeface="Arial Unicode MS"/>
              </a:rPr>
              <a:t>数组下标越界异常</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+e);</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 </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catch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kern="0" dirty="0" err="1">
                <a:solidFill>
                  <a:srgbClr val="0D0D0D"/>
                </a:solidFill>
                <a:effectLst/>
                <a:latin typeface="宋体" panose="02010600030101010101" pitchFamily="2" charset="-122"/>
                <a:ea typeface="宋体" panose="02010600030101010101" pitchFamily="2" charset="-122"/>
                <a:cs typeface="宋体" panose="02010600030101010101" pitchFamily="2" charset="-122"/>
              </a:rPr>
              <a:t>ArithmeticException</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e) {</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System.</a:t>
            </a:r>
            <a:r>
              <a:rPr lang="en-US" altLang="zh-CN" sz="1800" b="1" i="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out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.println(</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b="1" kern="0" dirty="0">
                <a:solidFill>
                  <a:srgbClr val="0D0D0D"/>
                </a:solidFill>
                <a:effectLst/>
                <a:latin typeface="Times New Roman" panose="02020603050405020304" pitchFamily="18" charset="0"/>
                <a:ea typeface="宋体" panose="02010600030101010101" pitchFamily="2" charset="-122"/>
                <a:cs typeface="Arial Unicode MS"/>
              </a:rPr>
              <a:t>除数为零异常</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 </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finally </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System.</a:t>
            </a:r>
            <a:r>
              <a:rPr lang="en-US" altLang="zh-CN" sz="1800" b="1" i="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out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.println(</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b="1" kern="0" dirty="0">
                <a:solidFill>
                  <a:srgbClr val="0D0D0D"/>
                </a:solidFill>
                <a:effectLst/>
                <a:latin typeface="Times New Roman" panose="02020603050405020304" pitchFamily="18" charset="0"/>
                <a:ea typeface="宋体" panose="02010600030101010101" pitchFamily="2" charset="-122"/>
                <a:cs typeface="Arial Unicode MS"/>
              </a:rPr>
              <a:t>执行</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finally</a:t>
            </a:r>
            <a:r>
              <a:rPr lang="zh-CN" altLang="zh-CN" sz="1800" b="1" kern="0" dirty="0">
                <a:solidFill>
                  <a:srgbClr val="0D0D0D"/>
                </a:solidFill>
                <a:effectLst/>
                <a:latin typeface="Times New Roman" panose="02020603050405020304" pitchFamily="18" charset="0"/>
                <a:ea typeface="宋体" panose="02010600030101010101" pitchFamily="2" charset="-122"/>
                <a:cs typeface="Arial Unicode MS"/>
              </a:rPr>
              <a:t>代码块！</a:t>
            </a:r>
            <a:r>
              <a:rPr lang="en-US" altLang="zh-CN" sz="1800" b="1"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    }</a:t>
            </a:r>
            <a:b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br>
            <a:r>
              <a:rPr lang="en-US" altLang="zh-CN" sz="1800" kern="0" dirty="0">
                <a:solidFill>
                  <a:srgbClr val="0D0D0D"/>
                </a:solidFill>
                <a:effectLst/>
                <a:latin typeface="宋体" panose="02010600030101010101" pitchFamily="2" charset="-122"/>
                <a:ea typeface="宋体" panose="02010600030101010101" pitchFamily="2" charset="-122"/>
                <a:cs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kern="100" dirty="0">
                <a:effectLst/>
                <a:cs typeface="宋体" panose="02010600030101010101" pitchFamily="2" charset="-122"/>
              </a:rPr>
              <a:t>6.1.2 </a:t>
            </a:r>
            <a:r>
              <a:rPr lang="zh-CN" altLang="zh-CN" kern="100" dirty="0">
                <a:effectLst/>
                <a:cs typeface="宋体" panose="02010600030101010101" pitchFamily="2" charset="-122"/>
              </a:rPr>
              <a:t>线程的生命周期与状态</a:t>
            </a:r>
            <a:endParaRPr lang="zh-CN" altLang="en-US" dirty="0">
              <a:sym typeface="Arial" panose="020B0604020202020204" pitchFamily="34" charset="0"/>
            </a:endParaRPr>
          </a:p>
        </p:txBody>
      </p:sp>
      <p:sp>
        <p:nvSpPr>
          <p:cNvPr id="8" name="内容占位符 57386"/>
          <p:cNvSpPr txBox="1"/>
          <p:nvPr/>
        </p:nvSpPr>
        <p:spPr>
          <a:xfrm>
            <a:off x="700794" y="1866909"/>
            <a:ext cx="10790411" cy="3124182"/>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effectLst/>
                <a:latin typeface="Times New Roman" panose="02020603050405020304" pitchFamily="18" charset="0"/>
                <a:ea typeface="宋体" panose="02010600030101010101" pitchFamily="2" charset="-122"/>
              </a:rPr>
              <a:t>        </a:t>
            </a:r>
            <a:r>
              <a:rPr lang="zh-CN" altLang="zh-CN" kern="100" dirty="0">
                <a:effectLst/>
              </a:rPr>
              <a:t>在前面讲解的内容中，</a:t>
            </a:r>
            <a:r>
              <a:rPr lang="en-US" altLang="zh-CN" kern="100" dirty="0">
                <a:effectLst/>
              </a:rPr>
              <a:t>Java</a:t>
            </a:r>
            <a:r>
              <a:rPr lang="zh-CN" altLang="zh-CN" kern="100" dirty="0">
                <a:effectLst/>
              </a:rPr>
              <a:t>程序中的语句都只逐条执行，按照一条路径独立执行，即为</a:t>
            </a:r>
            <a:r>
              <a:rPr lang="en-US" altLang="zh-CN" kern="100" dirty="0">
                <a:effectLst/>
              </a:rPr>
              <a:t>Java</a:t>
            </a:r>
            <a:r>
              <a:rPr lang="zh-CN" altLang="zh-CN" kern="100" dirty="0">
                <a:effectLst/>
              </a:rPr>
              <a:t>的一个线程，称为主线程。每个</a:t>
            </a:r>
            <a:r>
              <a:rPr lang="en-US" altLang="zh-CN" kern="100" dirty="0">
                <a:effectLst/>
              </a:rPr>
              <a:t>Java</a:t>
            </a:r>
            <a:r>
              <a:rPr lang="zh-CN" altLang="zh-CN" kern="100" dirty="0">
                <a:effectLst/>
              </a:rPr>
              <a:t>程序都有一个默认的主线程，对于</a:t>
            </a:r>
            <a:r>
              <a:rPr lang="en-US" altLang="zh-CN" kern="100" dirty="0">
                <a:effectLst/>
              </a:rPr>
              <a:t>Application</a:t>
            </a:r>
            <a:r>
              <a:rPr lang="zh-CN" altLang="zh-CN" kern="100" dirty="0">
                <a:effectLst/>
              </a:rPr>
              <a:t>程序，</a:t>
            </a:r>
            <a:r>
              <a:rPr lang="en-US" altLang="zh-CN" kern="100" dirty="0">
                <a:effectLst/>
              </a:rPr>
              <a:t> main()</a:t>
            </a:r>
            <a:r>
              <a:rPr lang="zh-CN" altLang="zh-CN" kern="100" dirty="0">
                <a:effectLst/>
              </a:rPr>
              <a:t>方法的执行线索就是主线程。对于</a:t>
            </a:r>
            <a:r>
              <a:rPr lang="en-US" altLang="zh-CN" kern="100" dirty="0">
                <a:effectLst/>
              </a:rPr>
              <a:t>Applet</a:t>
            </a:r>
            <a:r>
              <a:rPr lang="zh-CN" altLang="zh-CN" kern="100" dirty="0">
                <a:effectLst/>
              </a:rPr>
              <a:t>程序，让浏览器加载并执行的</a:t>
            </a:r>
            <a:r>
              <a:rPr lang="en-US" altLang="zh-CN" kern="100" dirty="0">
                <a:effectLst/>
              </a:rPr>
              <a:t>Java</a:t>
            </a:r>
            <a:r>
              <a:rPr lang="zh-CN" altLang="zh-CN" kern="100" dirty="0">
                <a:effectLst/>
              </a:rPr>
              <a:t>小程序线索就是主线程。</a:t>
            </a:r>
            <a:endParaRPr lang="zh-CN" altLang="zh-CN" kern="100" dirty="0">
              <a:effectLst/>
            </a:endParaRPr>
          </a:p>
          <a:p>
            <a:pPr algn="just">
              <a:lnSpc>
                <a:spcPct val="150000"/>
              </a:lnSpc>
              <a:buNone/>
            </a:pPr>
            <a:r>
              <a:rPr lang="en-US" altLang="zh-CN" kern="100" dirty="0">
                <a:effectLst/>
              </a:rPr>
              <a:t>	  Java</a:t>
            </a:r>
            <a:r>
              <a:rPr lang="zh-CN" altLang="zh-CN" kern="100" dirty="0">
                <a:effectLst/>
              </a:rPr>
              <a:t>中要想同时运行多条线索，要建立多条路线，必须在主线程中开辟新线程。每个线程一般包括新建、就绪、运行、阻塞、死亡</a:t>
            </a:r>
            <a:r>
              <a:rPr lang="en-US" altLang="zh-CN" kern="100" dirty="0">
                <a:effectLst/>
              </a:rPr>
              <a:t>5</a:t>
            </a:r>
            <a:r>
              <a:rPr lang="zh-CN" altLang="zh-CN" kern="100" dirty="0">
                <a:effectLst/>
              </a:rPr>
              <a:t>种状态。线程新建、就绪、运行、阻塞、死亡的过程</a:t>
            </a:r>
            <a:r>
              <a:rPr lang="en-US" altLang="zh-CN" kern="100" dirty="0">
                <a:effectLst/>
              </a:rPr>
              <a:t>,</a:t>
            </a:r>
            <a:r>
              <a:rPr lang="zh-CN" altLang="zh-CN" kern="100" dirty="0">
                <a:effectLst/>
              </a:rPr>
              <a:t>称为线程的生命周期。线程的状态表示线程正在运行的活动以及所能完成的任务。在线程的运行过程中，可以通过调度在各种状态间相互转化。状态之间存在的关系如图</a:t>
            </a:r>
            <a:r>
              <a:rPr lang="en-US" altLang="zh-CN" kern="100" dirty="0">
                <a:effectLst/>
              </a:rPr>
              <a:t>6-2</a:t>
            </a:r>
            <a:r>
              <a:rPr lang="zh-CN" altLang="zh-CN" kern="100" dirty="0">
                <a:effectLst/>
              </a:rPr>
              <a:t>所示：</a:t>
            </a:r>
            <a:endParaRPr lang="zh-CN" altLang="zh-CN" kern="100" dirty="0">
              <a:effectLst/>
            </a:endParaRPr>
          </a:p>
        </p:txBody>
      </p:sp>
    </p:spTree>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任务实施</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pic>
        <p:nvPicPr>
          <p:cNvPr id="4" name="图片 3"/>
          <p:cNvPicPr/>
          <p:nvPr/>
        </p:nvPicPr>
        <p:blipFill>
          <a:blip r:embed="rId1">
            <a:extLst>
              <a:ext uri="{28A0092B-C50C-407E-A947-70E740481C1C}">
                <a14:useLocalDpi xmlns:a14="http://schemas.microsoft.com/office/drawing/2010/main" val="0"/>
              </a:ext>
            </a:extLst>
          </a:blip>
          <a:srcRect/>
          <a:stretch>
            <a:fillRect/>
          </a:stretch>
        </p:blipFill>
        <p:spPr>
          <a:xfrm>
            <a:off x="2590892" y="1828842"/>
            <a:ext cx="5562490" cy="2144351"/>
          </a:xfrm>
          <a:prstGeom prst="rect">
            <a:avLst/>
          </a:prstGeom>
          <a:noFill/>
          <a:ln>
            <a:noFill/>
          </a:ln>
        </p:spPr>
      </p:pic>
      <p:sp>
        <p:nvSpPr>
          <p:cNvPr id="6" name="文本框 5"/>
          <p:cNvSpPr txBox="1"/>
          <p:nvPr/>
        </p:nvSpPr>
        <p:spPr>
          <a:xfrm>
            <a:off x="1905110" y="4038584"/>
            <a:ext cx="6096000" cy="369332"/>
          </a:xfrm>
          <a:prstGeom prst="rect">
            <a:avLst/>
          </a:prstGeom>
          <a:noFill/>
        </p:spPr>
        <p:txBody>
          <a:bodyPr wrap="square">
            <a:spAutoFit/>
          </a:bodyPr>
          <a:lstStyle/>
          <a:p>
            <a:pPr indent="200025" algn="ct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6-12 </a:t>
            </a:r>
            <a:r>
              <a:rPr lang="zh-CN" altLang="zh-CN" sz="1800" kern="100" dirty="0">
                <a:effectLst/>
                <a:latin typeface="Times New Roman" panose="02020603050405020304" pitchFamily="18" charset="0"/>
                <a:ea typeface="宋体" panose="02010600030101010101" pitchFamily="2" charset="-122"/>
              </a:rPr>
              <a:t>运行结果</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习题</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endParaRPr>
          </a:p>
        </p:txBody>
      </p:sp>
      <p:sp>
        <p:nvSpPr>
          <p:cNvPr id="6" name="文本框 5"/>
          <p:cNvSpPr txBox="1"/>
          <p:nvPr/>
        </p:nvSpPr>
        <p:spPr>
          <a:xfrm>
            <a:off x="455903" y="952578"/>
            <a:ext cx="10743918" cy="5355312"/>
          </a:xfrm>
          <a:prstGeom prst="rect">
            <a:avLst/>
          </a:prstGeom>
          <a:noFill/>
        </p:spPr>
        <p:txBody>
          <a:bodyPr wrap="square">
            <a:spAutoFit/>
          </a:bodyPr>
          <a:lstStyle/>
          <a:p>
            <a:pPr marL="342900" lvl="0" indent="-342900" algn="just">
              <a:buFont typeface="+mj-ea"/>
              <a:buAutoNum type="ea1JpnKorPlain"/>
            </a:pPr>
            <a:r>
              <a:rPr lang="zh-CN" altLang="zh-CN" kern="100" dirty="0">
                <a:effectLst/>
                <a:latin typeface="Times New Roman" panose="02020603050405020304" pitchFamily="18" charset="0"/>
                <a:ea typeface="宋体" panose="02010600030101010101" pitchFamily="2" charset="-122"/>
              </a:rPr>
              <a:t>选择题</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1. </a:t>
            </a:r>
            <a:r>
              <a:rPr lang="zh-CN" altLang="zh-CN" kern="100" dirty="0">
                <a:effectLst/>
                <a:latin typeface="Times New Roman" panose="02020603050405020304" pitchFamily="18" charset="0"/>
                <a:ea typeface="宋体" panose="02010600030101010101" pitchFamily="2" charset="-122"/>
              </a:rPr>
              <a:t>线程调用了</a:t>
            </a:r>
            <a:r>
              <a:rPr lang="en-US" altLang="zh-CN" kern="100" dirty="0">
                <a:effectLst/>
                <a:latin typeface="Times New Roman" panose="02020603050405020304" pitchFamily="18" charset="0"/>
                <a:ea typeface="宋体" panose="02010600030101010101" pitchFamily="2" charset="-122"/>
              </a:rPr>
              <a:t>sleep( )</a:t>
            </a:r>
            <a:r>
              <a:rPr lang="zh-CN" altLang="zh-CN" kern="100" dirty="0">
                <a:effectLst/>
                <a:latin typeface="Times New Roman" panose="02020603050405020304" pitchFamily="18" charset="0"/>
                <a:ea typeface="宋体" panose="02010600030101010101" pitchFamily="2" charset="-122"/>
              </a:rPr>
              <a:t>方法后将进入（</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A</a:t>
            </a:r>
            <a:r>
              <a:rPr lang="zh-CN" altLang="zh-CN" kern="100" dirty="0">
                <a:effectLst/>
                <a:latin typeface="Times New Roman" panose="02020603050405020304" pitchFamily="18" charset="0"/>
                <a:ea typeface="宋体" panose="02010600030101010101" pitchFamily="2" charset="-122"/>
              </a:rPr>
              <a:t>．运行状态</a:t>
            </a:r>
            <a:r>
              <a:rPr lang="en-US" altLang="zh-CN" kern="100" dirty="0">
                <a:effectLst/>
                <a:latin typeface="Times New Roman" panose="02020603050405020304" pitchFamily="18" charset="0"/>
                <a:ea typeface="宋体" panose="02010600030101010101" pitchFamily="2" charset="-122"/>
              </a:rPr>
              <a:t> B</a:t>
            </a:r>
            <a:r>
              <a:rPr lang="zh-CN" altLang="zh-CN" kern="100" dirty="0">
                <a:effectLst/>
                <a:latin typeface="Times New Roman" panose="02020603050405020304" pitchFamily="18" charset="0"/>
                <a:ea typeface="宋体" panose="02010600030101010101" pitchFamily="2" charset="-122"/>
              </a:rPr>
              <a:t>堵塞状态．</a:t>
            </a:r>
            <a:r>
              <a:rPr lang="en-US" altLang="zh-CN" kern="100" dirty="0">
                <a:effectLst/>
                <a:latin typeface="Times New Roman" panose="02020603050405020304" pitchFamily="18" charset="0"/>
                <a:ea typeface="宋体" panose="02010600030101010101" pitchFamily="2" charset="-122"/>
              </a:rPr>
              <a:t>C</a:t>
            </a:r>
            <a:r>
              <a:rPr lang="zh-CN" altLang="zh-CN" kern="100" dirty="0">
                <a:effectLst/>
                <a:latin typeface="Times New Roman" panose="02020603050405020304" pitchFamily="18" charset="0"/>
                <a:ea typeface="宋体" panose="02010600030101010101" pitchFamily="2" charset="-122"/>
              </a:rPr>
              <a:t>．终止状态</a:t>
            </a:r>
            <a:r>
              <a:rPr lang="en-US" altLang="zh-CN" kern="100" dirty="0">
                <a:effectLst/>
                <a:latin typeface="Times New Roman" panose="02020603050405020304" pitchFamily="18" charset="0"/>
                <a:ea typeface="宋体" panose="02010600030101010101" pitchFamily="2" charset="-122"/>
              </a:rPr>
              <a:t> D</a:t>
            </a:r>
            <a:r>
              <a:rPr lang="zh-CN" altLang="zh-CN" kern="100" dirty="0">
                <a:effectLst/>
                <a:latin typeface="Times New Roman" panose="02020603050405020304" pitchFamily="18" charset="0"/>
                <a:ea typeface="宋体" panose="02010600030101010101" pitchFamily="2" charset="-122"/>
              </a:rPr>
              <a:t>．就绪状态</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2.</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关于</a:t>
            </a:r>
            <a:r>
              <a:rPr lang="en-US" altLang="zh-CN" kern="100" dirty="0">
                <a:effectLst/>
                <a:latin typeface="Times New Roman" panose="02020603050405020304" pitchFamily="18" charset="0"/>
                <a:ea typeface="宋体" panose="02010600030101010101" pitchFamily="2" charset="-122"/>
              </a:rPr>
              <a:t>Java</a:t>
            </a:r>
            <a:r>
              <a:rPr lang="zh-CN" altLang="zh-CN" kern="100" dirty="0">
                <a:effectLst/>
                <a:latin typeface="Times New Roman" panose="02020603050405020304" pitchFamily="18" charset="0"/>
                <a:ea typeface="宋体" panose="02010600030101010101" pitchFamily="2" charset="-122"/>
              </a:rPr>
              <a:t>线程，下列说法错误的是（</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a:t>
            </a:r>
            <a:endParaRPr lang="zh-CN" altLang="zh-CN" kern="100" dirty="0">
              <a:effectLst/>
              <a:latin typeface="Times New Roman" panose="02020603050405020304" pitchFamily="18" charset="0"/>
              <a:ea typeface="宋体" panose="02010600030101010101" pitchFamily="2" charset="-122"/>
            </a:endParaRPr>
          </a:p>
          <a:p>
            <a:pPr indent="200025" algn="just"/>
            <a:r>
              <a:rPr lang="en-US" altLang="zh-CN" kern="100" dirty="0">
                <a:effectLst/>
                <a:latin typeface="Times New Roman" panose="02020603050405020304" pitchFamily="18" charset="0"/>
                <a:ea typeface="宋体" panose="02010600030101010101" pitchFamily="2" charset="-122"/>
              </a:rPr>
              <a:t>A</a:t>
            </a:r>
            <a:r>
              <a:rPr lang="zh-CN" altLang="zh-CN" kern="100" dirty="0">
                <a:effectLst/>
                <a:latin typeface="Times New Roman" panose="02020603050405020304" pitchFamily="18" charset="0"/>
                <a:ea typeface="宋体" panose="02010600030101010101" pitchFamily="2" charset="-122"/>
              </a:rPr>
              <a:t>．线程是以</a:t>
            </a:r>
            <a:r>
              <a:rPr lang="en-US" altLang="zh-CN" kern="100" dirty="0">
                <a:effectLst/>
                <a:latin typeface="Times New Roman" panose="02020603050405020304" pitchFamily="18" charset="0"/>
                <a:ea typeface="宋体" panose="02010600030101010101" pitchFamily="2" charset="-122"/>
              </a:rPr>
              <a:t>CPU</a:t>
            </a:r>
            <a:r>
              <a:rPr lang="zh-CN" altLang="zh-CN" kern="100" dirty="0">
                <a:effectLst/>
                <a:latin typeface="Times New Roman" panose="02020603050405020304" pitchFamily="18" charset="0"/>
                <a:ea typeface="宋体" panose="02010600030101010101" pitchFamily="2" charset="-122"/>
              </a:rPr>
              <a:t>为主体的行为</a:t>
            </a:r>
            <a:r>
              <a:rPr lang="en-US" altLang="zh-CN" kern="100" dirty="0">
                <a:effectLst/>
                <a:latin typeface="Times New Roman" panose="02020603050405020304" pitchFamily="18" charset="0"/>
                <a:ea typeface="宋体" panose="02010600030101010101" pitchFamily="2" charset="-122"/>
              </a:rPr>
              <a:t> B</a:t>
            </a:r>
            <a:r>
              <a:rPr lang="zh-CN" altLang="zh-CN" kern="100" dirty="0">
                <a:effectLst/>
                <a:latin typeface="Times New Roman" panose="02020603050405020304" pitchFamily="18" charset="0"/>
                <a:ea typeface="宋体" panose="02010600030101010101" pitchFamily="2" charset="-122"/>
              </a:rPr>
              <a:t>．线程是比进程更小的执行单位</a:t>
            </a:r>
            <a:endParaRPr lang="zh-CN" altLang="zh-CN" kern="100" dirty="0">
              <a:effectLst/>
              <a:latin typeface="Times New Roman" panose="02020603050405020304" pitchFamily="18" charset="0"/>
              <a:ea typeface="宋体" panose="02010600030101010101" pitchFamily="2" charset="-122"/>
            </a:endParaRPr>
          </a:p>
          <a:p>
            <a:pPr indent="200025" algn="just"/>
            <a:r>
              <a:rPr lang="en-US" altLang="zh-CN" kern="100" dirty="0">
                <a:effectLst/>
                <a:latin typeface="Times New Roman" panose="02020603050405020304" pitchFamily="18" charset="0"/>
                <a:ea typeface="宋体" panose="02010600030101010101" pitchFamily="2" charset="-122"/>
              </a:rPr>
              <a:t>C</a:t>
            </a:r>
            <a:r>
              <a:rPr lang="zh-CN" altLang="zh-CN" kern="100" dirty="0">
                <a:effectLst/>
                <a:latin typeface="Times New Roman" panose="02020603050405020304" pitchFamily="18" charset="0"/>
                <a:ea typeface="宋体" panose="02010600030101010101" pitchFamily="2" charset="-122"/>
              </a:rPr>
              <a:t>．创建线程有两周方法：继承</a:t>
            </a:r>
            <a:r>
              <a:rPr lang="en-US" altLang="zh-CN" kern="100" dirty="0">
                <a:effectLst/>
                <a:latin typeface="Times New Roman" panose="02020603050405020304" pitchFamily="18" charset="0"/>
                <a:ea typeface="宋体" panose="02010600030101010101" pitchFamily="2" charset="-122"/>
              </a:rPr>
              <a:t>Thread</a:t>
            </a:r>
            <a:r>
              <a:rPr lang="zh-CN" altLang="zh-CN" kern="100" dirty="0">
                <a:effectLst/>
                <a:latin typeface="Times New Roman" panose="02020603050405020304" pitchFamily="18" charset="0"/>
                <a:ea typeface="宋体" panose="02010600030101010101" pitchFamily="2" charset="-122"/>
              </a:rPr>
              <a:t>类和实现</a:t>
            </a:r>
            <a:r>
              <a:rPr lang="en-US" altLang="zh-CN" kern="100" dirty="0">
                <a:effectLst/>
                <a:latin typeface="Times New Roman" panose="02020603050405020304" pitchFamily="18" charset="0"/>
                <a:ea typeface="宋体" panose="02010600030101010101" pitchFamily="2" charset="-122"/>
              </a:rPr>
              <a:t>Runnable</a:t>
            </a:r>
            <a:r>
              <a:rPr lang="zh-CN" altLang="zh-CN" kern="100" dirty="0">
                <a:effectLst/>
                <a:latin typeface="Times New Roman" panose="02020603050405020304" pitchFamily="18" charset="0"/>
                <a:ea typeface="宋体" panose="02010600030101010101" pitchFamily="2" charset="-122"/>
              </a:rPr>
              <a:t>接口</a:t>
            </a:r>
            <a:endParaRPr lang="zh-CN" altLang="zh-CN" kern="100" dirty="0">
              <a:effectLst/>
              <a:latin typeface="Times New Roman" panose="02020603050405020304" pitchFamily="18" charset="0"/>
              <a:ea typeface="宋体" panose="02010600030101010101" pitchFamily="2" charset="-122"/>
            </a:endParaRPr>
          </a:p>
          <a:p>
            <a:pPr indent="200025" algn="just"/>
            <a:r>
              <a:rPr lang="en-US" altLang="zh-CN" kern="100" dirty="0">
                <a:effectLst/>
                <a:latin typeface="Times New Roman" panose="02020603050405020304" pitchFamily="18" charset="0"/>
                <a:ea typeface="宋体" panose="02010600030101010101" pitchFamily="2" charset="-122"/>
              </a:rPr>
              <a:t>D</a:t>
            </a:r>
            <a:r>
              <a:rPr lang="zh-CN" altLang="zh-CN" kern="100" dirty="0">
                <a:effectLst/>
                <a:latin typeface="Times New Roman" panose="02020603050405020304" pitchFamily="18" charset="0"/>
                <a:ea typeface="宋体" panose="02010600030101010101" pitchFamily="2" charset="-122"/>
              </a:rPr>
              <a:t>．新线程一旦被创建，将自动开始运行</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3. </a:t>
            </a:r>
            <a:r>
              <a:rPr lang="zh-CN" altLang="zh-CN" kern="100" dirty="0">
                <a:effectLst/>
                <a:latin typeface="Times New Roman" panose="02020603050405020304" pitchFamily="18" charset="0"/>
                <a:ea typeface="宋体" panose="02010600030101010101" pitchFamily="2" charset="-122"/>
              </a:rPr>
              <a:t>线程控制方法中，</a:t>
            </a:r>
            <a:r>
              <a:rPr lang="en-US" altLang="zh-CN" kern="100" dirty="0">
                <a:effectLst/>
                <a:latin typeface="Times New Roman" panose="02020603050405020304" pitchFamily="18" charset="0"/>
                <a:ea typeface="宋体" panose="02010600030101010101" pitchFamily="2" charset="-122"/>
              </a:rPr>
              <a:t>yield( )</a:t>
            </a:r>
            <a:r>
              <a:rPr lang="zh-CN" altLang="zh-CN" kern="100" dirty="0">
                <a:effectLst/>
                <a:latin typeface="Times New Roman" panose="02020603050405020304" pitchFamily="18" charset="0"/>
                <a:ea typeface="宋体" panose="02010600030101010101" pitchFamily="2" charset="-122"/>
              </a:rPr>
              <a:t>方法的作用是（</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A</a:t>
            </a:r>
            <a:r>
              <a:rPr lang="zh-CN" altLang="zh-CN" kern="100" dirty="0">
                <a:effectLst/>
                <a:latin typeface="Times New Roman" panose="02020603050405020304" pitchFamily="18" charset="0"/>
                <a:ea typeface="宋体" panose="02010600030101010101" pitchFamily="2" charset="-122"/>
              </a:rPr>
              <a:t>．返回当前线程的应用</a:t>
            </a:r>
            <a:r>
              <a:rPr lang="en-US" altLang="zh-CN" kern="100" dirty="0">
                <a:effectLst/>
                <a:latin typeface="Times New Roman" panose="02020603050405020304" pitchFamily="18" charset="0"/>
                <a:ea typeface="宋体" panose="02010600030101010101" pitchFamily="2" charset="-122"/>
              </a:rPr>
              <a:t>  B</a:t>
            </a:r>
            <a:r>
              <a:rPr lang="zh-CN" altLang="zh-CN" kern="100" dirty="0">
                <a:effectLst/>
                <a:latin typeface="Times New Roman" panose="02020603050405020304" pitchFamily="18" charset="0"/>
                <a:ea typeface="宋体" panose="02010600030101010101" pitchFamily="2" charset="-122"/>
              </a:rPr>
              <a:t>．使比其低的优先级线程开始启动</a:t>
            </a:r>
            <a:endParaRPr lang="zh-CN" altLang="zh-CN" kern="100" dirty="0">
              <a:effectLst/>
              <a:latin typeface="Times New Roman" panose="02020603050405020304" pitchFamily="18" charset="0"/>
              <a:ea typeface="宋体" panose="02010600030101010101" pitchFamily="2" charset="-122"/>
            </a:endParaRPr>
          </a:p>
          <a:p>
            <a:pPr indent="200025" algn="just"/>
            <a:r>
              <a:rPr lang="en-US" altLang="zh-CN" kern="100" dirty="0">
                <a:effectLst/>
                <a:latin typeface="Times New Roman" panose="02020603050405020304" pitchFamily="18" charset="0"/>
                <a:ea typeface="宋体" panose="02010600030101010101" pitchFamily="2" charset="-122"/>
              </a:rPr>
              <a:t>C</a:t>
            </a:r>
            <a:r>
              <a:rPr lang="zh-CN" altLang="zh-CN" kern="100" dirty="0">
                <a:effectLst/>
                <a:latin typeface="Times New Roman" panose="02020603050405020304" pitchFamily="18" charset="0"/>
                <a:ea typeface="宋体" panose="02010600030101010101" pitchFamily="2" charset="-122"/>
              </a:rPr>
              <a:t>．强行终止线程</a:t>
            </a:r>
            <a:r>
              <a:rPr lang="en-US" altLang="zh-CN" kern="100" dirty="0">
                <a:effectLst/>
                <a:latin typeface="Times New Roman" panose="02020603050405020304" pitchFamily="18" charset="0"/>
                <a:ea typeface="宋体" panose="02010600030101010101" pitchFamily="2" charset="-122"/>
              </a:rPr>
              <a:t>        D</a:t>
            </a:r>
            <a:r>
              <a:rPr lang="zh-CN" altLang="zh-CN" kern="100" dirty="0">
                <a:effectLst/>
                <a:latin typeface="Times New Roman" panose="02020603050405020304" pitchFamily="18" charset="0"/>
                <a:ea typeface="宋体" panose="02010600030101010101" pitchFamily="2" charset="-122"/>
              </a:rPr>
              <a:t>．只让给同优先级线程开始执行</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4. </a:t>
            </a:r>
            <a:r>
              <a:rPr lang="zh-CN" altLang="zh-CN" kern="100" dirty="0">
                <a:effectLst/>
                <a:latin typeface="Times New Roman" panose="02020603050405020304" pitchFamily="18" charset="0"/>
                <a:ea typeface="宋体" panose="02010600030101010101" pitchFamily="2" charset="-122"/>
              </a:rPr>
              <a:t>实现线程同步时，应加关键字（</a:t>
            </a:r>
            <a:r>
              <a:rPr lang="en-US" altLang="zh-CN" kern="100" dirty="0">
                <a:effectLst/>
                <a:latin typeface="Times New Roman" panose="02020603050405020304" pitchFamily="18" charset="0"/>
                <a:ea typeface="宋体" panose="02010600030101010101" pitchFamily="2" charset="-122"/>
              </a:rPr>
              <a:t>  </a:t>
            </a:r>
            <a:r>
              <a:rPr lang="zh-CN" altLang="zh-CN" kern="100" dirty="0">
                <a:effectLst/>
                <a:latin typeface="Times New Roman" panose="02020603050405020304" pitchFamily="18" charset="0"/>
                <a:ea typeface="宋体" panose="02010600030101010101" pitchFamily="2" charset="-122"/>
              </a:rPr>
              <a:t>）</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A</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public  B</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class  C</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synchronized  D</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main</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5</a:t>
            </a:r>
            <a:r>
              <a:rPr lang="zh-CN" altLang="zh-CN" kern="100" dirty="0">
                <a:effectLst/>
                <a:latin typeface="Times New Roman" panose="02020603050405020304" pitchFamily="18" charset="0"/>
                <a:ea typeface="宋体" panose="02010600030101010101" pitchFamily="2" charset="-122"/>
              </a:rPr>
              <a:t>．在</a:t>
            </a:r>
            <a:r>
              <a:rPr lang="en-US" altLang="zh-CN" kern="100" dirty="0">
                <a:effectLst/>
                <a:latin typeface="Times New Roman" panose="02020603050405020304" pitchFamily="18" charset="0"/>
                <a:ea typeface="宋体" panose="02010600030101010101" pitchFamily="2" charset="-122"/>
              </a:rPr>
              <a:t>Java</a:t>
            </a:r>
            <a:r>
              <a:rPr lang="zh-CN" altLang="zh-CN" kern="100" dirty="0">
                <a:effectLst/>
                <a:latin typeface="Times New Roman" panose="02020603050405020304" pitchFamily="18" charset="0"/>
                <a:ea typeface="宋体" panose="02010600030101010101" pitchFamily="2" charset="-122"/>
              </a:rPr>
              <a:t>程序中读入用户输入的一个值存于变量</a:t>
            </a:r>
            <a:r>
              <a:rPr lang="en-US" altLang="zh-CN" kern="100" dirty="0">
                <a:effectLst/>
                <a:latin typeface="Times New Roman" panose="02020603050405020304" pitchFamily="18" charset="0"/>
                <a:ea typeface="宋体" panose="02010600030101010101" pitchFamily="2" charset="-122"/>
              </a:rPr>
              <a:t>i</a:t>
            </a:r>
            <a:r>
              <a:rPr lang="zh-CN" altLang="zh-CN" kern="100" dirty="0">
                <a:effectLst/>
                <a:latin typeface="Times New Roman" panose="02020603050405020304" pitchFamily="18" charset="0"/>
                <a:ea typeface="宋体" panose="02010600030101010101" pitchFamily="2" charset="-122"/>
              </a:rPr>
              <a:t>，要求创建一个自定义的异常，如果变量</a:t>
            </a:r>
            <a:r>
              <a:rPr lang="en-US" altLang="zh-CN" kern="100" dirty="0">
                <a:effectLst/>
                <a:latin typeface="Times New Roman" panose="02020603050405020304" pitchFamily="18" charset="0"/>
                <a:ea typeface="宋体" panose="02010600030101010101" pitchFamily="2" charset="-122"/>
              </a:rPr>
              <a:t>i</a:t>
            </a:r>
            <a:r>
              <a:rPr lang="zh-CN" altLang="zh-CN" kern="100" dirty="0">
                <a:effectLst/>
                <a:latin typeface="Times New Roman" panose="02020603050405020304" pitchFamily="18" charset="0"/>
                <a:ea typeface="宋体" panose="02010600030101010101" pitchFamily="2" charset="-122"/>
              </a:rPr>
              <a:t>值大于</a:t>
            </a:r>
            <a:r>
              <a:rPr lang="en-US" altLang="zh-CN" kern="100" dirty="0">
                <a:effectLst/>
                <a:latin typeface="Times New Roman" panose="02020603050405020304" pitchFamily="18" charset="0"/>
                <a:ea typeface="宋体" panose="02010600030101010101" pitchFamily="2" charset="-122"/>
              </a:rPr>
              <a:t>10</a:t>
            </a:r>
            <a:r>
              <a:rPr lang="zh-CN" altLang="zh-CN" kern="100" dirty="0">
                <a:effectLst/>
                <a:latin typeface="Times New Roman" panose="02020603050405020304" pitchFamily="18" charset="0"/>
                <a:ea typeface="宋体" panose="02010600030101010101" pitchFamily="2" charset="-122"/>
              </a:rPr>
              <a:t>，使用</a:t>
            </a:r>
            <a:r>
              <a:rPr lang="en-US" altLang="zh-CN" kern="100" dirty="0">
                <a:effectLst/>
                <a:latin typeface="Times New Roman" panose="02020603050405020304" pitchFamily="18" charset="0"/>
                <a:ea typeface="宋体" panose="02010600030101010101" pitchFamily="2" charset="-122"/>
              </a:rPr>
              <a:t>throw</a:t>
            </a:r>
            <a:r>
              <a:rPr lang="zh-CN" altLang="zh-CN" kern="100" dirty="0">
                <a:effectLst/>
                <a:latin typeface="Times New Roman" panose="02020603050405020304" pitchFamily="18" charset="0"/>
                <a:ea typeface="宋体" panose="02010600030101010101" pitchFamily="2" charset="-122"/>
              </a:rPr>
              <a:t>语句显式地引发异常，异常输出信息为</a:t>
            </a:r>
            <a:r>
              <a:rPr lang="en-US" altLang="zh-CN" kern="100" dirty="0">
                <a:effectLst/>
                <a:latin typeface="Times New Roman" panose="02020603050405020304" pitchFamily="18" charset="0"/>
                <a:ea typeface="宋体" panose="02010600030101010101" pitchFamily="2" charset="-122"/>
              </a:rPr>
              <a:t>“something is wrong!”</a:t>
            </a:r>
            <a:r>
              <a:rPr lang="zh-CN" altLang="zh-CN" kern="100" dirty="0">
                <a:effectLst/>
                <a:latin typeface="Times New Roman" panose="02020603050405020304" pitchFamily="18" charset="0"/>
                <a:ea typeface="宋体" panose="02010600030101010101" pitchFamily="2" charset="-122"/>
              </a:rPr>
              <a:t>，正确语句为（）。</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A</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if (i&gt;10) throw Exception(</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something is wrong</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B</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if (i&gt;10) throw Exception e(</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something is wrong</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C</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if (i&gt;10) throw new Exception(</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something is wrong</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Times New Roman" panose="02020603050405020304" pitchFamily="18" charset="0"/>
                <a:ea typeface="宋体" panose="02010600030101010101" pitchFamily="2" charset="-122"/>
              </a:rPr>
              <a:t>    D</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if (i&gt;10) throw new Exception e (</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something is wrong</a:t>
            </a:r>
            <a:r>
              <a:rPr lang="zh-CN" altLang="zh-CN" kern="100" dirty="0">
                <a:effectLst/>
                <a:latin typeface="Times New Roman" panose="02020603050405020304" pitchFamily="18" charset="0"/>
                <a:ea typeface="宋体" panose="02010600030101010101" pitchFamily="2" charset="-122"/>
              </a:rPr>
              <a:t>！”</a:t>
            </a:r>
            <a:r>
              <a:rPr lang="en-US" altLang="zh-CN" kern="100" dirty="0">
                <a:effectLst/>
                <a:latin typeface="Times New Roman" panose="02020603050405020304" pitchFamily="18" charset="0"/>
                <a:ea typeface="宋体" panose="02010600030101010101" pitchFamily="2" charset="-122"/>
              </a:rPr>
              <a:t>); </a:t>
            </a:r>
            <a:endParaRPr lang="zh-CN" altLang="zh-CN" kern="100" dirty="0">
              <a:effectLst/>
              <a:latin typeface="Times New Roman" panose="02020603050405020304" pitchFamily="18" charset="0"/>
              <a:ea typeface="宋体" panose="02010600030101010101" pitchFamily="2" charset="-122"/>
            </a:endParaRPr>
          </a:p>
          <a:p>
            <a:pPr algn="just"/>
            <a:endParaRPr lang="zh-CN" altLang="zh-CN"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任务实施</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黑体" panose="02010609060101010101" pitchFamily="49" charset="-122"/>
              <a:cs typeface="Arial" panose="020B0604020202020204"/>
            </a:endParaRPr>
          </a:p>
        </p:txBody>
      </p:sp>
      <p:sp>
        <p:nvSpPr>
          <p:cNvPr id="6" name="文本框 5"/>
          <p:cNvSpPr txBox="1"/>
          <p:nvPr/>
        </p:nvSpPr>
        <p:spPr>
          <a:xfrm>
            <a:off x="381150" y="1066862"/>
            <a:ext cx="11124908" cy="5509200"/>
          </a:xfrm>
          <a:prstGeom prst="rect">
            <a:avLst/>
          </a:prstGeom>
          <a:noFill/>
        </p:spPr>
        <p:txBody>
          <a:bodyPr wrap="square">
            <a:spAutoFit/>
          </a:bodyPr>
          <a:lstStyle/>
          <a:p>
            <a:pPr algn="just"/>
            <a:r>
              <a:rPr lang="en-US" altLang="zh-CN" sz="1600" kern="100" dirty="0">
                <a:effectLst/>
                <a:latin typeface="宋体" panose="02010600030101010101" pitchFamily="2" charset="-122"/>
                <a:ea typeface="宋体" panose="02010600030101010101" pitchFamily="2" charset="-122"/>
              </a:rPr>
              <a:t>6</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是除</a:t>
            </a:r>
            <a:r>
              <a:rPr lang="en-US" altLang="zh-CN" sz="1600" kern="100" dirty="0">
                <a:effectLst/>
                <a:latin typeface="Times New Roman" panose="02020603050405020304" pitchFamily="18" charset="0"/>
                <a:ea typeface="宋体" panose="02010600030101010101" pitchFamily="2" charset="-122"/>
              </a:rPr>
              <a:t>0</a:t>
            </a:r>
            <a:r>
              <a:rPr lang="zh-CN" altLang="zh-CN" sz="1600" kern="100" dirty="0">
                <a:effectLst/>
                <a:latin typeface="Times New Roman" panose="02020603050405020304" pitchFamily="18" charset="0"/>
                <a:ea typeface="宋体" panose="02010600030101010101" pitchFamily="2" charset="-122"/>
              </a:rPr>
              <a:t>异常。</a:t>
            </a:r>
            <a:endParaRPr lang="zh-CN" altLang="zh-CN" sz="1600" kern="100" dirty="0">
              <a:effectLst/>
              <a:latin typeface="Times New Roman" panose="02020603050405020304" pitchFamily="18" charset="0"/>
              <a:ea typeface="宋体" panose="02010600030101010101" pitchFamily="2" charset="-122"/>
            </a:endParaRPr>
          </a:p>
          <a:p>
            <a:pPr indent="200025" algn="just"/>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RuntimeException</a:t>
            </a:r>
            <a:endParaRPr lang="zh-CN" altLang="zh-CN" sz="1600" kern="100" dirty="0">
              <a:effectLst/>
              <a:latin typeface="Times New Roman" panose="02020603050405020304" pitchFamily="18" charset="0"/>
              <a:ea typeface="宋体" panose="02010600030101010101" pitchFamily="2" charset="-122"/>
            </a:endParaRPr>
          </a:p>
          <a:p>
            <a:pPr indent="200025" algn="just"/>
            <a:r>
              <a:rPr lang="en-US" altLang="zh-CN" sz="1600" kern="100" dirty="0">
                <a:effectLst/>
                <a:latin typeface="Times New Roman" panose="02020603050405020304" pitchFamily="18" charset="0"/>
                <a:ea typeface="宋体" panose="02010600030101010101" pitchFamily="2" charset="-122"/>
              </a:rPr>
              <a:t>B</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ClassCastException</a:t>
            </a:r>
            <a:endParaRPr lang="zh-CN" altLang="zh-CN" sz="1600" kern="100" dirty="0">
              <a:effectLst/>
              <a:latin typeface="Times New Roman" panose="02020603050405020304" pitchFamily="18" charset="0"/>
              <a:ea typeface="宋体" panose="02010600030101010101" pitchFamily="2" charset="-122"/>
            </a:endParaRPr>
          </a:p>
          <a:p>
            <a:pPr indent="200025" algn="just"/>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ArithmeticException</a:t>
            </a:r>
            <a:endParaRPr lang="zh-CN" altLang="zh-CN" sz="1600" kern="100" dirty="0">
              <a:effectLst/>
              <a:latin typeface="Times New Roman" panose="02020603050405020304" pitchFamily="18" charset="0"/>
              <a:ea typeface="宋体" panose="02010600030101010101" pitchFamily="2" charset="-122"/>
            </a:endParaRPr>
          </a:p>
          <a:p>
            <a:pPr indent="200025" algn="just"/>
            <a:r>
              <a:rPr lang="en-US" altLang="zh-CN" sz="1600" kern="100" dirty="0">
                <a:effectLst/>
                <a:latin typeface="Times New Roman" panose="02020603050405020304" pitchFamily="18" charset="0"/>
                <a:ea typeface="宋体" panose="02010600030101010101" pitchFamily="2" charset="-122"/>
              </a:rPr>
              <a:t>D</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ArrayIndexOutOfBoundsException</a:t>
            </a:r>
            <a:endParaRPr lang="en-US" altLang="zh-CN" sz="1600" kern="100" dirty="0">
              <a:effectLst/>
              <a:latin typeface="宋体" panose="02010600030101010101" pitchFamily="2" charset="-122"/>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7</a:t>
            </a:r>
            <a:r>
              <a:rPr lang="zh-CN" altLang="zh-CN" sz="1600" kern="100" dirty="0">
                <a:effectLst/>
                <a:latin typeface="Times New Roman" panose="02020603050405020304" pitchFamily="18" charset="0"/>
                <a:ea typeface="宋体" panose="02010600030101010101" pitchFamily="2" charset="-122"/>
              </a:rPr>
              <a:t>．自定义异常类，可以从下列哪个类继承？（）</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Error</a:t>
            </a:r>
            <a:r>
              <a:rPr lang="zh-CN" altLang="zh-CN" sz="1600" kern="100" dirty="0">
                <a:effectLst/>
                <a:latin typeface="Times New Roman" panose="02020603050405020304" pitchFamily="18" charset="0"/>
                <a:ea typeface="宋体" panose="02010600030101010101" pitchFamily="2" charset="-122"/>
              </a:rPr>
              <a:t>类</a:t>
            </a:r>
            <a:r>
              <a:rPr lang="en-US" altLang="zh-CN" sz="1600" kern="100" dirty="0">
                <a:effectLst/>
                <a:latin typeface="Times New Roman" panose="02020603050405020304" pitchFamily="18" charset="0"/>
                <a:ea typeface="宋体" panose="02010600030101010101" pitchFamily="2" charset="-122"/>
              </a:rPr>
              <a:t>           </a:t>
            </a:r>
            <a:r>
              <a:rPr lang="en-US" altLang="zh-CN" sz="1600" kern="100" dirty="0" err="1">
                <a:effectLst/>
                <a:latin typeface="Times New Roman" panose="02020603050405020304" pitchFamily="18" charset="0"/>
                <a:ea typeface="宋体" panose="02010600030101010101" pitchFamily="2" charset="-122"/>
              </a:rPr>
              <a:t>B.AWTError</a:t>
            </a:r>
            <a:r>
              <a:rPr lang="zh-CN" altLang="zh-CN" sz="1600" kern="100" dirty="0">
                <a:effectLst/>
                <a:latin typeface="Times New Roman" panose="02020603050405020304" pitchFamily="18" charset="0"/>
                <a:ea typeface="宋体" panose="02010600030101010101" pitchFamily="2" charset="-122"/>
              </a:rPr>
              <a:t>类</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VirtualMachineE</a:t>
            </a:r>
            <a:r>
              <a:rPr lang="en-US" altLang="zh-CN" sz="1600" kern="100" dirty="0">
                <a:effectLst/>
                <a:latin typeface="Times New Roman" panose="02020603050405020304" pitchFamily="18" charset="0"/>
                <a:ea typeface="宋体" panose="02010600030101010101" pitchFamily="2" charset="-122"/>
              </a:rPr>
              <a:t>   </a:t>
            </a:r>
            <a:r>
              <a:rPr lang="en-US" altLang="zh-CN" sz="1600" kern="100" dirty="0" err="1">
                <a:effectLst/>
                <a:latin typeface="Times New Roman" panose="02020603050405020304" pitchFamily="18" charset="0"/>
                <a:ea typeface="宋体" panose="02010600030101010101" pitchFamily="2" charset="-122"/>
              </a:rPr>
              <a:t>D.Exception</a:t>
            </a:r>
            <a:r>
              <a:rPr lang="zh-CN" altLang="zh-CN" sz="1600" kern="100" dirty="0">
                <a:effectLst/>
                <a:latin typeface="Times New Roman" panose="02020603050405020304" pitchFamily="18" charset="0"/>
                <a:ea typeface="宋体" panose="02010600030101010101" pitchFamily="2" charset="-122"/>
              </a:rPr>
              <a:t>及其子类</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8</a:t>
            </a:r>
            <a:r>
              <a:rPr lang="zh-CN" altLang="zh-CN" sz="1600" kern="100" dirty="0">
                <a:effectLst/>
                <a:latin typeface="Times New Roman" panose="02020603050405020304" pitchFamily="18" charset="0"/>
                <a:ea typeface="宋体" panose="02010600030101010101" pitchFamily="2" charset="-122"/>
              </a:rPr>
              <a:t>．以下是一段</a:t>
            </a:r>
            <a:r>
              <a:rPr lang="en-US" altLang="zh-CN" sz="1600" kern="100" dirty="0">
                <a:effectLst/>
                <a:latin typeface="Times New Roman" panose="02020603050405020304" pitchFamily="18" charset="0"/>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程序代码：</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public class </a:t>
            </a:r>
            <a:r>
              <a:rPr lang="en-US" altLang="zh-CN" sz="1600" kern="100" dirty="0" err="1">
                <a:effectLst/>
                <a:latin typeface="Times New Roman" panose="02020603050405020304" pitchFamily="18" charset="0"/>
                <a:ea typeface="宋体" panose="02010600030101010101" pitchFamily="2" charset="-122"/>
              </a:rPr>
              <a:t>TestException</a:t>
            </a:r>
            <a:r>
              <a:rPr lang="en-US" altLang="zh-CN" sz="1600" kern="100" dirty="0">
                <a:effectLst/>
                <a:latin typeface="Times New Roman" panose="02020603050405020304" pitchFamily="18" charset="0"/>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public static void main(String args[]) throws Exception {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try { throw new Exception();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catch(Exception e)</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System.out.println("Caught in main()"); }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System.out.println("nothing");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r>
              <a:rPr lang="zh-CN" altLang="zh-CN" sz="1600" kern="100" dirty="0">
                <a:effectLst/>
                <a:latin typeface="Times New Roman" panose="02020603050405020304" pitchFamily="18" charset="0"/>
                <a:ea typeface="宋体" panose="02010600030101010101" pitchFamily="2" charset="-122"/>
              </a:rPr>
              <a:t>程序运行后输出结果为（</a:t>
            </a:r>
            <a:r>
              <a:rPr lang="en-US" altLang="zh-CN" sz="1600" kern="100" dirty="0">
                <a:effectLst/>
                <a:latin typeface="Times New Roman" panose="02020603050405020304" pitchFamily="18" charset="0"/>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A</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Caught in main()</a:t>
            </a:r>
            <a:endParaRPr lang="zh-CN" altLang="zh-CN" sz="1600" kern="100" dirty="0">
              <a:effectLst/>
              <a:latin typeface="Times New Roman" panose="02020603050405020304" pitchFamily="18" charset="0"/>
              <a:ea typeface="宋体" panose="02010600030101010101" pitchFamily="2" charset="-122"/>
            </a:endParaRPr>
          </a:p>
          <a:p>
            <a:pPr indent="533400" algn="just"/>
            <a:r>
              <a:rPr lang="en-US" altLang="zh-CN" sz="1600" kern="100" dirty="0">
                <a:effectLst/>
                <a:latin typeface="Times New Roman" panose="02020603050405020304" pitchFamily="18" charset="0"/>
                <a:ea typeface="宋体" panose="02010600030101010101" pitchFamily="2" charset="-122"/>
              </a:rPr>
              <a:t>nothing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B</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Caught in main() </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Times New Roman" panose="02020603050405020304" pitchFamily="18" charset="0"/>
                <a:ea typeface="宋体" panose="02010600030101010101" pitchFamily="2" charset="-122"/>
              </a:rPr>
              <a:t>    C</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nothing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Times New Roman" panose="02020603050405020304" pitchFamily="18" charset="0"/>
                <a:ea typeface="宋体" panose="02010600030101010101" pitchFamily="2" charset="-122"/>
              </a:rPr>
              <a:t>D</a:t>
            </a:r>
            <a:r>
              <a:rPr lang="zh-CN" altLang="zh-CN" sz="1600" kern="100" dirty="0">
                <a:effectLst/>
                <a:latin typeface="Times New Roman" panose="02020603050405020304" pitchFamily="18" charset="0"/>
                <a:ea typeface="宋体" panose="02010600030101010101" pitchFamily="2" charset="-122"/>
              </a:rPr>
              <a:t>．没有任何输出 </a:t>
            </a:r>
            <a:r>
              <a:rPr lang="en-US" altLang="zh-CN" sz="1600" kern="100" dirty="0">
                <a:effectLst/>
                <a:latin typeface="Times New Roman" panose="02020603050405020304" pitchFamily="18" charset="0"/>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习题</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endParaRPr>
          </a:p>
        </p:txBody>
      </p:sp>
      <p:sp>
        <p:nvSpPr>
          <p:cNvPr id="6" name="文本框 5"/>
          <p:cNvSpPr txBox="1"/>
          <p:nvPr/>
        </p:nvSpPr>
        <p:spPr>
          <a:xfrm>
            <a:off x="381150" y="1066862"/>
            <a:ext cx="11124908" cy="5632311"/>
          </a:xfrm>
          <a:prstGeom prst="rect">
            <a:avLst/>
          </a:prstGeom>
          <a:noFill/>
        </p:spPr>
        <p:txBody>
          <a:bodyPr wrap="square">
            <a:spAutoFit/>
          </a:bodyPr>
          <a:lstStyle/>
          <a:p>
            <a:pPr algn="just"/>
            <a:r>
              <a:rPr lang="en-US" altLang="zh-CN" sz="1800" kern="100" dirty="0">
                <a:effectLst/>
                <a:latin typeface="宋体" panose="02010600030101010101" pitchFamily="2" charset="-122"/>
                <a:ea typeface="宋体" panose="02010600030101010101" pitchFamily="2" charset="-122"/>
              </a:rPr>
              <a:t>9</a:t>
            </a:r>
            <a:r>
              <a:rPr lang="zh-CN" altLang="zh-CN" sz="1800" kern="100" dirty="0">
                <a:effectLst/>
                <a:latin typeface="Times New Roman" panose="02020603050405020304" pitchFamily="18" charset="0"/>
                <a:ea typeface="宋体" panose="02010600030101010101" pitchFamily="2" charset="-122"/>
              </a:rPr>
              <a:t>．以下为一段</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程序代码：</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public class </a:t>
            </a:r>
            <a:r>
              <a:rPr lang="en-US" altLang="zh-CN" sz="1800" kern="100" dirty="0" err="1">
                <a:effectLst/>
                <a:latin typeface="Times New Roman" panose="02020603050405020304" pitchFamily="18" charset="0"/>
                <a:ea typeface="宋体" panose="02010600030101010101" pitchFamily="2" charset="-122"/>
              </a:rPr>
              <a:t>testException</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public static void main(String args[]){</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int n[]={0,1,2,3,4};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int sum=0;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try {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for(int i=1;i&lt;6;i++)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sum=</a:t>
            </a:r>
            <a:r>
              <a:rPr lang="en-US" altLang="zh-CN" sz="1800" kern="100" dirty="0" err="1">
                <a:effectLst/>
                <a:latin typeface="Times New Roman" panose="02020603050405020304" pitchFamily="18" charset="0"/>
                <a:ea typeface="宋体" panose="02010600030101010101" pitchFamily="2" charset="-122"/>
              </a:rPr>
              <a:t>sum+n</a:t>
            </a:r>
            <a:r>
              <a:rPr lang="en-US" altLang="zh-CN" sz="1800" kern="100" dirty="0">
                <a:effectLst/>
                <a:latin typeface="Times New Roman" panose="02020603050405020304" pitchFamily="18" charset="0"/>
                <a:ea typeface="宋体" panose="02010600030101010101" pitchFamily="2" charset="-122"/>
              </a:rPr>
              <a:t>[i];</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System.out.println("sum="+sum); }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catch(</a:t>
            </a:r>
            <a:r>
              <a:rPr lang="en-US" altLang="zh-CN" sz="1800" kern="100" dirty="0" err="1">
                <a:effectLst/>
                <a:latin typeface="Times New Roman" panose="02020603050405020304" pitchFamily="18" charset="0"/>
                <a:ea typeface="宋体" panose="02010600030101010101" pitchFamily="2" charset="-122"/>
              </a:rPr>
              <a:t>ArrayIndexOutOfBoundsException</a:t>
            </a:r>
            <a:r>
              <a:rPr lang="en-US" altLang="zh-CN" sz="1800" kern="100" dirty="0">
                <a:effectLst/>
                <a:latin typeface="Times New Roman" panose="02020603050405020304" pitchFamily="18" charset="0"/>
                <a:ea typeface="宋体" panose="02010600030101010101" pitchFamily="2" charset="-122"/>
              </a:rPr>
              <a:t> e)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System.out.println("</a:t>
            </a:r>
            <a:r>
              <a:rPr lang="zh-CN" altLang="zh-CN" sz="1800" kern="100" dirty="0">
                <a:effectLst/>
                <a:latin typeface="Times New Roman" panose="02020603050405020304" pitchFamily="18" charset="0"/>
                <a:ea typeface="宋体" panose="02010600030101010101" pitchFamily="2" charset="-122"/>
              </a:rPr>
              <a:t>数组越界</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finally{System.out.println("</a:t>
            </a:r>
            <a:r>
              <a:rPr lang="zh-CN" altLang="zh-CN" sz="1800" kern="100" dirty="0">
                <a:effectLst/>
                <a:latin typeface="Times New Roman" panose="02020603050405020304" pitchFamily="18" charset="0"/>
                <a:ea typeface="宋体" panose="02010600030101010101" pitchFamily="2" charset="-122"/>
              </a:rPr>
              <a:t>程序结束</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运行后输出结果将是（</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A</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10 </a:t>
            </a:r>
            <a:r>
              <a:rPr lang="zh-CN" altLang="zh-CN" sz="1800" kern="100" dirty="0">
                <a:effectLst/>
                <a:latin typeface="Times New Roman" panose="02020603050405020304" pitchFamily="18" charset="0"/>
                <a:ea typeface="宋体" panose="02010600030101010101" pitchFamily="2" charset="-122"/>
              </a:rPr>
              <a:t>数组越界 程序结束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B</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10 </a:t>
            </a:r>
            <a:r>
              <a:rPr lang="zh-CN" altLang="zh-CN" sz="1800" kern="100" dirty="0">
                <a:effectLst/>
                <a:latin typeface="Times New Roman" panose="02020603050405020304" pitchFamily="18" charset="0"/>
                <a:ea typeface="宋体" panose="02010600030101010101" pitchFamily="2" charset="-122"/>
              </a:rPr>
              <a:t>程序结束 </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C</a:t>
            </a:r>
            <a:r>
              <a:rPr lang="zh-CN" altLang="zh-CN" sz="1800" kern="100" dirty="0">
                <a:effectLst/>
                <a:latin typeface="Times New Roman" panose="02020603050405020304" pitchFamily="18" charset="0"/>
                <a:ea typeface="宋体" panose="02010600030101010101" pitchFamily="2" charset="-122"/>
              </a:rPr>
              <a:t>．数组越界 程序结束 </a:t>
            </a:r>
            <a:endParaRPr lang="en-US"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D</a:t>
            </a:r>
            <a:r>
              <a:rPr lang="zh-CN" altLang="zh-CN" sz="1800" kern="100" dirty="0">
                <a:effectLst/>
                <a:latin typeface="Times New Roman" panose="02020603050405020304" pitchFamily="18" charset="0"/>
                <a:ea typeface="宋体" panose="02010600030101010101" pitchFamily="2" charset="-122"/>
              </a:rPr>
              <a:t>．程序结束</a:t>
            </a:r>
            <a:endParaRPr lang="zh-CN" altLang="zh-CN" sz="1800" kern="100" dirty="0">
              <a:effectLst/>
              <a:latin typeface="Times New Roman" panose="02020603050405020304" pitchFamily="18" charset="0"/>
              <a:ea typeface="宋体" panose="02010600030101010101" pitchFamily="2" charset="-122"/>
            </a:endParaRPr>
          </a:p>
          <a:p>
            <a:pPr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381150" y="457278"/>
            <a:ext cx="10893425" cy="495300"/>
          </a:xfrm>
          <a:prstGeom prst="rect">
            <a:avLst/>
          </a:prstGeom>
          <a:noFill/>
          <a:ln w="9525">
            <a:noFill/>
          </a:ln>
        </p:spPr>
        <p:txBody>
          <a:bodyPr lIns="90000" tIns="46800" rIns="90000" bIns="46800"/>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0" marR="0" lvl="0" indent="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a:ln>
                  <a:noFill/>
                </a:ln>
                <a:solidFill>
                  <a:srgbClr val="000000"/>
                </a:solidFill>
                <a:effectLst/>
                <a:uLnTx/>
                <a:uFillTx/>
                <a:latin typeface="黑体" panose="02010609060101010101" pitchFamily="49" charset="-122"/>
                <a:ea typeface="宋体" panose="02010600030101010101" pitchFamily="2" charset="-122"/>
                <a:cs typeface="Arial" panose="020B0604020202020204"/>
              </a:rPr>
              <a:t>习题</a:t>
            </a:r>
            <a:endParaRPr kumimoji="0" lang="zh-CN" altLang="en-US" sz="2800" b="1" i="0" u="none" strike="noStrike" kern="0" cap="none" spc="0" normalizeH="0" baseline="0" noProof="0" dirty="0">
              <a:ln>
                <a:noFill/>
              </a:ln>
              <a:solidFill>
                <a:srgbClr val="000000"/>
              </a:solidFill>
              <a:effectLst/>
              <a:uLnTx/>
              <a:uFillTx/>
              <a:latin typeface="黑体" panose="02010609060101010101" pitchFamily="49" charset="-122"/>
              <a:ea typeface="宋体" panose="02010600030101010101" pitchFamily="2" charset="-122"/>
              <a:cs typeface="Arial" panose="020B0604020202020204"/>
            </a:endParaRPr>
          </a:p>
        </p:txBody>
      </p:sp>
      <p:sp>
        <p:nvSpPr>
          <p:cNvPr id="6" name="文本框 5"/>
          <p:cNvSpPr txBox="1"/>
          <p:nvPr/>
        </p:nvSpPr>
        <p:spPr>
          <a:xfrm>
            <a:off x="381150" y="1066862"/>
            <a:ext cx="11124908" cy="3693319"/>
          </a:xfrm>
          <a:prstGeom prst="rect">
            <a:avLst/>
          </a:prstGeom>
          <a:noFill/>
        </p:spPr>
        <p:txBody>
          <a:bodyPr wrap="square">
            <a:spAutoFit/>
          </a:bodyPr>
          <a:lstStyle/>
          <a:p>
            <a:pPr algn="just"/>
            <a:r>
              <a:rPr lang="zh-CN" altLang="zh-CN" sz="1800" kern="100" dirty="0">
                <a:effectLst/>
                <a:latin typeface="Times New Roman" panose="02020603050405020304" pitchFamily="18" charset="0"/>
                <a:ea typeface="宋体" panose="02010600030101010101" pitchFamily="2" charset="-122"/>
              </a:rPr>
              <a:t>二、填空题</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1.  </a:t>
            </a:r>
            <a:r>
              <a:rPr lang="zh-CN" altLang="zh-CN" sz="1800" kern="100" dirty="0">
                <a:effectLst/>
                <a:latin typeface="Times New Roman" panose="02020603050405020304" pitchFamily="18" charset="0"/>
                <a:ea typeface="宋体" panose="02010600030101010101" pitchFamily="2" charset="-122"/>
              </a:rPr>
              <a:t>线程的实现方式是：</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和 </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2.  </a:t>
            </a:r>
            <a:r>
              <a:rPr lang="zh-CN" altLang="zh-CN" sz="1800" kern="100" dirty="0">
                <a:effectLst/>
                <a:latin typeface="Times New Roman" panose="02020603050405020304" pitchFamily="18" charset="0"/>
                <a:ea typeface="宋体" panose="02010600030101010101" pitchFamily="2" charset="-122"/>
              </a:rPr>
              <a:t>线程一般具有的状态是新建、</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、死亡。</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Throwable</a:t>
            </a:r>
            <a:r>
              <a:rPr lang="zh-CN" altLang="zh-CN" sz="1800" kern="100" dirty="0">
                <a:effectLst/>
                <a:latin typeface="Times New Roman" panose="02020603050405020304" pitchFamily="18" charset="0"/>
                <a:ea typeface="宋体" panose="02010600030101010101" pitchFamily="2" charset="-122"/>
              </a:rPr>
              <a:t>类有两个重要子类：</a:t>
            </a:r>
            <a:r>
              <a:rPr lang="en-US" altLang="zh-CN" sz="1800" kern="100" dirty="0">
                <a:effectLst/>
                <a:latin typeface="Times New Roman" panose="02020603050405020304" pitchFamily="18" charset="0"/>
                <a:ea typeface="宋体" panose="02010600030101010101" pitchFamily="2" charset="-122"/>
              </a:rPr>
              <a:t>___</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___</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中，获取对发生的异常的简单描述的两个常用方法</a:t>
            </a:r>
            <a:r>
              <a:rPr lang="en-US" altLang="zh-CN" sz="1800" kern="100" dirty="0">
                <a:effectLst/>
                <a:latin typeface="Times New Roman" panose="02020603050405020304" pitchFamily="18" charset="0"/>
                <a:ea typeface="宋体" panose="02010600030101010101" pitchFamily="2" charset="-122"/>
              </a:rPr>
              <a:t>________</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_______</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三、简答题</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１．简述线程的概念及与进程的区别。</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２．简述线程的基本状态。</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３．如何在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中实现多线程？简述两种方法的异同。</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．分别说明</a:t>
            </a:r>
            <a:r>
              <a:rPr lang="en-US" altLang="zh-CN" sz="1800" kern="100" dirty="0">
                <a:effectLst/>
                <a:latin typeface="Times New Roman" panose="02020603050405020304" pitchFamily="18" charset="0"/>
                <a:ea typeface="宋体" panose="02010600030101010101" pitchFamily="2" charset="-122"/>
              </a:rPr>
              <a:t>throw</a:t>
            </a:r>
            <a:r>
              <a:rPr lang="zh-CN" altLang="zh-CN" sz="1800" kern="100" dirty="0">
                <a:effectLst/>
                <a:latin typeface="Times New Roman" panose="02020603050405020304" pitchFamily="18" charset="0"/>
                <a:ea typeface="宋体" panose="02010600030101010101" pitchFamily="2" charset="-122"/>
              </a:rPr>
              <a:t>语句、</a:t>
            </a:r>
            <a:r>
              <a:rPr lang="en-US" altLang="zh-CN" sz="1800" kern="100" dirty="0">
                <a:effectLst/>
                <a:latin typeface="Times New Roman" panose="02020603050405020304" pitchFamily="18" charset="0"/>
                <a:ea typeface="宋体" panose="02010600030101010101" pitchFamily="2" charset="-122"/>
              </a:rPr>
              <a:t>throws</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finally</a:t>
            </a:r>
            <a:r>
              <a:rPr lang="zh-CN" altLang="zh-CN" sz="1800" kern="100" dirty="0">
                <a:effectLst/>
                <a:latin typeface="Times New Roman" panose="02020603050405020304" pitchFamily="18" charset="0"/>
                <a:ea typeface="宋体" panose="02010600030101010101" pitchFamily="2" charset="-122"/>
              </a:rPr>
              <a:t>的作用。</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5</a:t>
            </a:r>
            <a:r>
              <a:rPr lang="zh-CN" altLang="zh-CN" sz="1800" kern="100" dirty="0">
                <a:effectLst/>
                <a:latin typeface="Times New Roman" panose="02020603050405020304" pitchFamily="18" charset="0"/>
                <a:ea typeface="宋体" panose="02010600030101010101" pitchFamily="2" charset="-122"/>
              </a:rPr>
              <a:t>．异常没有被捕获将会发生什么？</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6</a:t>
            </a:r>
            <a:r>
              <a:rPr lang="zh-CN" altLang="zh-CN" sz="1800" kern="100" dirty="0">
                <a:effectLst/>
                <a:latin typeface="Times New Roman" panose="02020603050405020304" pitchFamily="18" charset="0"/>
                <a:ea typeface="宋体" panose="02010600030101010101" pitchFamily="2" charset="-122"/>
              </a:rPr>
              <a:t>．根据创建自定义异常类的格式，编写一个自定义异常类的小程序。</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721"/>
          <p:cNvSpPr>
            <a:spLocks noTextEdit="1"/>
          </p:cNvSpPr>
          <p:nvPr/>
        </p:nvSpPr>
        <p:spPr>
          <a:xfrm>
            <a:off x="3584575" y="3054350"/>
            <a:ext cx="5045075" cy="633413"/>
          </a:xfrm>
          <a:prstGeom prst="rect">
            <a:avLst/>
          </a:prstGeom>
        </p:spPr>
        <p:txBody>
          <a:bodyPr wrap="none" fromWordArt="1">
            <a:prstTxWarp prst="textDeflate">
              <a:avLst>
                <a:gd name="adj" fmla="val 0"/>
              </a:avLst>
            </a:prstTxWarp>
            <a:normAutofit lnSpcReduction="10000"/>
          </a:bodyPr>
          <a:lstStyle/>
          <a:p>
            <a:pPr algn="ctr"/>
            <a:r>
              <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rPr>
              <a:t>Thank You !</a:t>
            </a:r>
            <a:endPar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画布 123"/>
          <p:cNvGrpSpPr/>
          <p:nvPr/>
        </p:nvGrpSpPr>
        <p:grpSpPr>
          <a:xfrm>
            <a:off x="1628875" y="1219258"/>
            <a:ext cx="8934250" cy="3505108"/>
            <a:chOff x="0" y="0"/>
            <a:chExt cx="5257800" cy="1783080"/>
          </a:xfrm>
        </p:grpSpPr>
        <p:sp>
          <p:nvSpPr>
            <p:cNvPr id="6" name="矩形 5"/>
            <p:cNvSpPr/>
            <p:nvPr/>
          </p:nvSpPr>
          <p:spPr>
            <a:xfrm>
              <a:off x="0" y="0"/>
              <a:ext cx="5257800" cy="1783080"/>
            </a:xfrm>
            <a:prstGeom prst="rect">
              <a:avLst/>
            </a:prstGeom>
            <a:noFill/>
            <a:ln>
              <a:noFill/>
            </a:ln>
          </p:spPr>
        </p:sp>
        <p:grpSp>
          <p:nvGrpSpPr>
            <p:cNvPr id="7" name="Group 4"/>
            <p:cNvGrpSpPr/>
            <p:nvPr/>
          </p:nvGrpSpPr>
          <p:grpSpPr>
            <a:xfrm>
              <a:off x="0" y="198282"/>
              <a:ext cx="4914585" cy="1487115"/>
              <a:chOff x="2362" y="11608"/>
              <a:chExt cx="6730" cy="2040"/>
            </a:xfrm>
          </p:grpSpPr>
          <p:sp>
            <p:nvSpPr>
              <p:cNvPr id="8" name="Oval 5"/>
              <p:cNvSpPr>
                <a:spLocks noChangeArrowheads="1"/>
              </p:cNvSpPr>
              <p:nvPr/>
            </p:nvSpPr>
            <p:spPr bwMode="auto">
              <a:xfrm>
                <a:off x="2362" y="11608"/>
                <a:ext cx="1251" cy="815"/>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r>
                  <a:rPr lang="zh-CN" sz="1050" kern="100">
                    <a:effectLst/>
                    <a:latin typeface="Times New Roman" panose="02020603050405020304" pitchFamily="18" charset="0"/>
                    <a:ea typeface="宋体" panose="02010600030101010101" pitchFamily="2" charset="-122"/>
                    <a:cs typeface="宋体" panose="02010600030101010101" pitchFamily="2" charset="-122"/>
                  </a:rPr>
                  <a:t>新建</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9" name="Oval 6"/>
              <p:cNvSpPr>
                <a:spLocks noChangeArrowheads="1"/>
              </p:cNvSpPr>
              <p:nvPr/>
            </p:nvSpPr>
            <p:spPr bwMode="auto">
              <a:xfrm>
                <a:off x="4084" y="11608"/>
                <a:ext cx="1251" cy="815"/>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r>
                  <a:rPr lang="zh-CN" sz="1050" kern="100">
                    <a:effectLst/>
                    <a:latin typeface="Times New Roman" panose="02020603050405020304" pitchFamily="18" charset="0"/>
                    <a:ea typeface="宋体" panose="02010600030101010101" pitchFamily="2" charset="-122"/>
                    <a:cs typeface="宋体" panose="02010600030101010101" pitchFamily="2" charset="-122"/>
                  </a:rPr>
                  <a:t>就绪</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0" name="Oval 7"/>
              <p:cNvSpPr>
                <a:spLocks noChangeArrowheads="1"/>
              </p:cNvSpPr>
              <p:nvPr/>
            </p:nvSpPr>
            <p:spPr bwMode="auto">
              <a:xfrm>
                <a:off x="5962" y="11608"/>
                <a:ext cx="1250" cy="816"/>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r>
                  <a:rPr lang="zh-CN" sz="1050" kern="100">
                    <a:effectLst/>
                    <a:latin typeface="Times New Roman" panose="02020603050405020304" pitchFamily="18" charset="0"/>
                    <a:ea typeface="宋体" panose="02010600030101010101" pitchFamily="2" charset="-122"/>
                    <a:cs typeface="宋体" panose="02010600030101010101" pitchFamily="2" charset="-122"/>
                  </a:rPr>
                  <a:t>运行</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1" name="Oval 8"/>
              <p:cNvSpPr>
                <a:spLocks noChangeArrowheads="1"/>
              </p:cNvSpPr>
              <p:nvPr/>
            </p:nvSpPr>
            <p:spPr bwMode="auto">
              <a:xfrm>
                <a:off x="7840" y="11608"/>
                <a:ext cx="1252" cy="815"/>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r>
                  <a:rPr lang="zh-CN" sz="1050" kern="100">
                    <a:effectLst/>
                    <a:latin typeface="Times New Roman" panose="02020603050405020304" pitchFamily="18" charset="0"/>
                    <a:ea typeface="宋体" panose="02010600030101010101" pitchFamily="2" charset="-122"/>
                    <a:cs typeface="宋体" panose="02010600030101010101" pitchFamily="2" charset="-122"/>
                  </a:rPr>
                  <a:t>死亡</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12" name="Oval 9"/>
              <p:cNvSpPr>
                <a:spLocks noChangeArrowheads="1"/>
              </p:cNvSpPr>
              <p:nvPr/>
            </p:nvSpPr>
            <p:spPr bwMode="auto">
              <a:xfrm>
                <a:off x="5023" y="12830"/>
                <a:ext cx="1251" cy="818"/>
              </a:xfrm>
              <a:prstGeom prst="ellipse">
                <a:avLst/>
              </a:prstGeom>
              <a:solidFill>
                <a:srgbClr val="FFFFFF"/>
              </a:solidFill>
              <a:ln w="9525">
                <a:solidFill>
                  <a:srgbClr val="000000"/>
                </a:solidFill>
                <a:round/>
              </a:ln>
            </p:spPr>
            <p:txBody>
              <a:bodyPr rot="0" vert="horz" wrap="square" lIns="91440" tIns="45720" rIns="91440" bIns="45720" anchor="t" anchorCtr="0" upright="1">
                <a:noAutofit/>
              </a:bodyPr>
              <a:lstStyle/>
              <a:p>
                <a:pPr algn="ctr"/>
                <a:r>
                  <a:rPr lang="zh-CN" sz="1050" kern="100">
                    <a:effectLst/>
                    <a:latin typeface="Times New Roman" panose="02020603050405020304" pitchFamily="18" charset="0"/>
                    <a:ea typeface="宋体" panose="02010600030101010101" pitchFamily="2" charset="-122"/>
                    <a:cs typeface="宋体" panose="02010600030101010101" pitchFamily="2" charset="-122"/>
                  </a:rPr>
                  <a:t>阻塞</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cxnSp>
            <p:nvCxnSpPr>
              <p:cNvPr id="13" name="Line 10"/>
              <p:cNvCxnSpPr/>
              <p:nvPr/>
            </p:nvCxnSpPr>
            <p:spPr bwMode="auto">
              <a:xfrm>
                <a:off x="3614" y="12015"/>
                <a:ext cx="470" cy="0"/>
              </a:xfrm>
              <a:prstGeom prst="line">
                <a:avLst/>
              </a:prstGeom>
              <a:noFill/>
              <a:ln w="9525">
                <a:solidFill>
                  <a:srgbClr val="000000"/>
                </a:solidFill>
                <a:round/>
                <a:tailEnd type="triangle" w="med" len="med"/>
              </a:ln>
            </p:spPr>
          </p:cxnSp>
          <p:cxnSp>
            <p:nvCxnSpPr>
              <p:cNvPr id="14" name="Line 11"/>
              <p:cNvCxnSpPr/>
              <p:nvPr/>
            </p:nvCxnSpPr>
            <p:spPr bwMode="auto">
              <a:xfrm>
                <a:off x="5336" y="12015"/>
                <a:ext cx="626" cy="0"/>
              </a:xfrm>
              <a:prstGeom prst="line">
                <a:avLst/>
              </a:prstGeom>
              <a:noFill/>
              <a:ln w="9525">
                <a:solidFill>
                  <a:srgbClr val="000000"/>
                </a:solidFill>
                <a:round/>
                <a:tailEnd type="triangle" w="med" len="med"/>
              </a:ln>
            </p:spPr>
          </p:cxnSp>
          <p:cxnSp>
            <p:nvCxnSpPr>
              <p:cNvPr id="15" name="Line 12"/>
              <p:cNvCxnSpPr/>
              <p:nvPr/>
            </p:nvCxnSpPr>
            <p:spPr bwMode="auto">
              <a:xfrm>
                <a:off x="7214" y="12015"/>
                <a:ext cx="626" cy="0"/>
              </a:xfrm>
              <a:prstGeom prst="line">
                <a:avLst/>
              </a:prstGeom>
              <a:noFill/>
              <a:ln w="9525">
                <a:solidFill>
                  <a:srgbClr val="000000"/>
                </a:solidFill>
                <a:round/>
                <a:tailEnd type="triangle" w="med" len="med"/>
              </a:ln>
            </p:spPr>
          </p:cxnSp>
          <p:cxnSp>
            <p:nvCxnSpPr>
              <p:cNvPr id="16" name="Line 13"/>
              <p:cNvCxnSpPr/>
              <p:nvPr/>
            </p:nvCxnSpPr>
            <p:spPr bwMode="auto">
              <a:xfrm flipH="1" flipV="1">
                <a:off x="4866" y="12423"/>
                <a:ext cx="470" cy="407"/>
              </a:xfrm>
              <a:prstGeom prst="line">
                <a:avLst/>
              </a:prstGeom>
              <a:noFill/>
              <a:ln w="9525">
                <a:solidFill>
                  <a:srgbClr val="000000"/>
                </a:solidFill>
                <a:round/>
                <a:tailEnd type="triangle" w="med" len="med"/>
              </a:ln>
            </p:spPr>
          </p:cxnSp>
          <p:cxnSp>
            <p:nvCxnSpPr>
              <p:cNvPr id="17" name="Line 14"/>
              <p:cNvCxnSpPr/>
              <p:nvPr/>
            </p:nvCxnSpPr>
            <p:spPr bwMode="auto">
              <a:xfrm flipH="1">
                <a:off x="5805" y="12423"/>
                <a:ext cx="470" cy="407"/>
              </a:xfrm>
              <a:prstGeom prst="line">
                <a:avLst/>
              </a:prstGeom>
              <a:noFill/>
              <a:ln w="9525">
                <a:solidFill>
                  <a:srgbClr val="000000"/>
                </a:solidFill>
                <a:round/>
                <a:tailEnd type="triangle" w="med" len="med"/>
              </a:ln>
            </p:spPr>
          </p:cxnSp>
        </p:grpSp>
      </p:grpSp>
      <p:sp>
        <p:nvSpPr>
          <p:cNvPr id="18" name="文本框 17"/>
          <p:cNvSpPr txBox="1"/>
          <p:nvPr/>
        </p:nvSpPr>
        <p:spPr>
          <a:xfrm>
            <a:off x="4540883" y="5112393"/>
            <a:ext cx="3884539" cy="400110"/>
          </a:xfrm>
          <a:prstGeom prst="rect">
            <a:avLst/>
          </a:prstGeom>
          <a:noFill/>
        </p:spPr>
        <p:txBody>
          <a:bodyPr wrap="square" rtlCol="0">
            <a:spAutoFit/>
          </a:bodyPr>
          <a:lstStyle/>
          <a:p>
            <a:r>
              <a:rPr lang="zh-CN" altLang="zh-CN" sz="2000" kern="100" dirty="0">
                <a:effectLst/>
                <a:latin typeface="宋体" panose="02010600030101010101" pitchFamily="2" charset="-122"/>
                <a:ea typeface="宋体" panose="02010600030101010101" pitchFamily="2" charset="-122"/>
              </a:rPr>
              <a:t>图</a:t>
            </a:r>
            <a:r>
              <a:rPr lang="en-US" altLang="zh-CN" sz="2000" kern="100" dirty="0">
                <a:effectLst/>
                <a:latin typeface="宋体" panose="02010600030101010101" pitchFamily="2" charset="-122"/>
                <a:ea typeface="宋体" panose="02010600030101010101" pitchFamily="2" charset="-122"/>
              </a:rPr>
              <a:t>6-2 </a:t>
            </a:r>
            <a:r>
              <a:rPr lang="zh-CN" altLang="zh-CN" sz="2000" kern="100" dirty="0">
                <a:effectLst/>
                <a:latin typeface="宋体" panose="02010600030101010101" pitchFamily="2" charset="-122"/>
                <a:ea typeface="宋体" panose="02010600030101010101" pitchFamily="2" charset="-122"/>
              </a:rPr>
              <a:t>线程</a:t>
            </a:r>
            <a:r>
              <a:rPr lang="en-US" altLang="zh-CN" sz="2000" kern="100" dirty="0">
                <a:effectLst/>
                <a:latin typeface="宋体" panose="02010600030101010101" pitchFamily="2" charset="-122"/>
                <a:ea typeface="宋体" panose="02010600030101010101" pitchFamily="2" charset="-122"/>
              </a:rPr>
              <a:t>5</a:t>
            </a:r>
            <a:r>
              <a:rPr lang="zh-CN" altLang="zh-CN" sz="2000" kern="100" dirty="0">
                <a:effectLst/>
                <a:latin typeface="宋体" panose="02010600030101010101" pitchFamily="2" charset="-122"/>
                <a:ea typeface="宋体" panose="02010600030101010101" pitchFamily="2" charset="-122"/>
              </a:rPr>
              <a:t>种状态之间的关系</a:t>
            </a:r>
            <a:endParaRPr lang="zh-CN" altLang="zh-CN" sz="2000" kern="100" dirty="0">
              <a:effectLst/>
              <a:latin typeface="宋体" panose="02010600030101010101" pitchFamily="2" charset="-122"/>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09744" y="543594"/>
            <a:ext cx="10972512" cy="5770811"/>
          </a:xfrm>
          <a:prstGeom prst="rect">
            <a:avLst/>
          </a:prstGeom>
          <a:noFill/>
        </p:spPr>
        <p:txBody>
          <a:bodyPr wrap="square" rtlCol="0">
            <a:spAutoFit/>
          </a:bodyPr>
          <a:lstStyle/>
          <a:p>
            <a:pPr indent="266700" algn="just">
              <a:lnSpc>
                <a:spcPct val="150000"/>
              </a:lnSpc>
            </a:pPr>
            <a:r>
              <a:rPr lang="en-US" altLang="zh-CN" sz="1800" b="1" kern="100" dirty="0">
                <a:effectLst/>
                <a:latin typeface="宋体" panose="02010600030101010101" pitchFamily="2" charset="-122"/>
                <a:ea typeface="宋体" panose="02010600030101010101" pitchFamily="2" charset="-122"/>
              </a:rPr>
              <a:t> </a:t>
            </a:r>
            <a:r>
              <a:rPr lang="zh-CN" altLang="zh-CN" sz="1800" b="1" kern="100" dirty="0">
                <a:effectLst/>
                <a:latin typeface="宋体" panose="02010600030101010101" pitchFamily="2" charset="-122"/>
                <a:ea typeface="宋体" panose="02010600030101010101" pitchFamily="2" charset="-122"/>
              </a:rPr>
              <a:t>（</a:t>
            </a:r>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宋体" panose="02010600030101010101" pitchFamily="2" charset="-122"/>
                <a:ea typeface="宋体" panose="02010600030101010101" pitchFamily="2" charset="-122"/>
              </a:rPr>
              <a:t>）新建状态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在程序中通过构造函数声明一个</a:t>
            </a:r>
            <a:r>
              <a:rPr lang="en-US" altLang="zh-CN" sz="1800" b="1" kern="0" dirty="0">
                <a:effectLst/>
                <a:latin typeface="宋体" panose="02010600030101010101" pitchFamily="2" charset="-122"/>
                <a:ea typeface="宋体" panose="02010600030101010101" pitchFamily="2" charset="-122"/>
              </a:rPr>
              <a:t>Thread</a:t>
            </a:r>
            <a:r>
              <a:rPr lang="zh-CN" altLang="zh-CN" sz="1800" b="1" kern="0" dirty="0">
                <a:effectLst/>
                <a:latin typeface="宋体" panose="02010600030101010101" pitchFamily="2" charset="-122"/>
                <a:ea typeface="宋体" panose="02010600030101010101" pitchFamily="2" charset="-122"/>
              </a:rPr>
              <a:t>类或其子类的对象时，新建线程对象便处于新建状态，已经为其生成了内存空间和资源，由于没有调用</a:t>
            </a:r>
            <a:r>
              <a:rPr lang="en-US" altLang="zh-CN" sz="1800" b="1" kern="0" dirty="0">
                <a:effectLst/>
                <a:latin typeface="宋体" panose="02010600030101010101" pitchFamily="2" charset="-122"/>
                <a:ea typeface="宋体" panose="02010600030101010101" pitchFamily="2" charset="-122"/>
              </a:rPr>
              <a:t>start()</a:t>
            </a:r>
            <a:r>
              <a:rPr lang="zh-CN" altLang="zh-CN" sz="1800" b="1" kern="0" dirty="0">
                <a:effectLst/>
                <a:latin typeface="宋体" panose="02010600030101010101" pitchFamily="2" charset="-122"/>
                <a:ea typeface="宋体" panose="02010600030101010101" pitchFamily="2" charset="-122"/>
              </a:rPr>
              <a:t>方法运行线程，所以还处于不可运行状态。新建一个线程对象可采用线程构造方法。例如：</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Thread thread1=new Thread();</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2</a:t>
            </a:r>
            <a:r>
              <a:rPr lang="zh-CN" altLang="zh-CN" sz="1800" b="1" kern="0" dirty="0">
                <a:effectLst/>
                <a:latin typeface="宋体" panose="02010600030101010101" pitchFamily="2" charset="-122"/>
                <a:ea typeface="宋体" panose="02010600030101010101" pitchFamily="2" charset="-122"/>
              </a:rPr>
              <a:t>）就绪状态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就绪状态又称为可运行状态，是指线程已经做好了准备，但调度程序还没有启动线程之前所处的状态。只有线程对象调用</a:t>
            </a:r>
            <a:r>
              <a:rPr lang="en-US" altLang="zh-CN" sz="1800" b="1" kern="0" dirty="0">
                <a:effectLst/>
                <a:latin typeface="宋体" panose="02010600030101010101" pitchFamily="2" charset="-122"/>
                <a:ea typeface="宋体" panose="02010600030101010101" pitchFamily="2" charset="-122"/>
              </a:rPr>
              <a:t>start()</a:t>
            </a:r>
            <a:r>
              <a:rPr lang="zh-CN" altLang="zh-CN" sz="1800" b="1" kern="0" dirty="0">
                <a:effectLst/>
                <a:latin typeface="宋体" panose="02010600030101010101" pitchFamily="2" charset="-122"/>
                <a:ea typeface="宋体" panose="02010600030101010101" pitchFamily="2" charset="-122"/>
              </a:rPr>
              <a:t>方法时，线程就进入就绪状态。当线程运行完成或从阻塞、等待或睡眠状态转换后，也进入就绪状态。该状态下线程等待</a:t>
            </a:r>
            <a:r>
              <a:rPr lang="en-US" altLang="zh-CN" sz="1800" b="1" kern="0" dirty="0">
                <a:effectLst/>
                <a:latin typeface="宋体" panose="02010600030101010101" pitchFamily="2" charset="-122"/>
                <a:ea typeface="宋体" panose="02010600030101010101" pitchFamily="2" charset="-122"/>
              </a:rPr>
              <a:t>CPU</a:t>
            </a:r>
            <a:r>
              <a:rPr lang="zh-CN" altLang="zh-CN" sz="1800" b="1" kern="0" dirty="0">
                <a:effectLst/>
                <a:latin typeface="宋体" panose="02010600030101010101" pitchFamily="2" charset="-122"/>
                <a:ea typeface="宋体" panose="02010600030101010101" pitchFamily="2" charset="-122"/>
              </a:rPr>
              <a:t>的运行，即线程在排队队列中等待执行。线程真正执行的时机，由线程的优先级别和排队队列的情况。</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a:t>
            </a:r>
            <a:r>
              <a:rPr lang="en-US" altLang="zh-CN" sz="1800" b="1" kern="0" dirty="0">
                <a:effectLst/>
                <a:latin typeface="宋体" panose="02010600030101010101" pitchFamily="2" charset="-122"/>
                <a:ea typeface="宋体" panose="02010600030101010101" pitchFamily="2" charset="-122"/>
              </a:rPr>
              <a:t>3</a:t>
            </a:r>
            <a:r>
              <a:rPr lang="zh-CN" altLang="zh-CN" sz="1800" b="1" kern="0" dirty="0">
                <a:effectLst/>
                <a:latin typeface="宋体" panose="02010600030101010101" pitchFamily="2" charset="-122"/>
                <a:ea typeface="宋体" panose="02010600030101010101" pitchFamily="2" charset="-122"/>
              </a:rPr>
              <a:t>）运行状态</a:t>
            </a:r>
            <a:endParaRPr lang="zh-CN" altLang="zh-CN" sz="1800" b="1" kern="100" dirty="0">
              <a:effectLst/>
              <a:latin typeface="宋体" panose="02010600030101010101" pitchFamily="2" charset="-122"/>
              <a:ea typeface="宋体" panose="02010600030101010101" pitchFamily="2" charset="-122"/>
            </a:endParaRPr>
          </a:p>
          <a:p>
            <a:pPr indent="266700" algn="just">
              <a:lnSpc>
                <a:spcPct val="150000"/>
              </a:lnSpc>
            </a:pPr>
            <a:r>
              <a:rPr lang="en-US" altLang="zh-CN" sz="1800" b="1" kern="0" dirty="0">
                <a:effectLst/>
                <a:latin typeface="宋体" panose="02010600030101010101" pitchFamily="2" charset="-122"/>
                <a:ea typeface="宋体" panose="02010600030101010101" pitchFamily="2" charset="-122"/>
              </a:rPr>
              <a:t>  </a:t>
            </a:r>
            <a:r>
              <a:rPr lang="zh-CN" altLang="zh-CN" sz="1800" b="1" kern="0" dirty="0">
                <a:effectLst/>
                <a:latin typeface="宋体" panose="02010600030101010101" pitchFamily="2" charset="-122"/>
                <a:ea typeface="宋体" panose="02010600030101010101" pitchFamily="2" charset="-122"/>
              </a:rPr>
              <a:t>就绪状态的线程被</a:t>
            </a:r>
            <a:r>
              <a:rPr lang="en-US" altLang="zh-CN" sz="1800" b="1" kern="0" dirty="0">
                <a:effectLst/>
                <a:latin typeface="宋体" panose="02010600030101010101" pitchFamily="2" charset="-122"/>
                <a:ea typeface="宋体" panose="02010600030101010101" pitchFamily="2" charset="-122"/>
              </a:rPr>
              <a:t>CUP</a:t>
            </a:r>
            <a:r>
              <a:rPr lang="zh-CN" altLang="zh-CN" sz="1800" b="1" kern="0" dirty="0">
                <a:effectLst/>
                <a:latin typeface="宋体" panose="02010600030101010101" pitchFamily="2" charset="-122"/>
                <a:ea typeface="宋体" panose="02010600030101010101" pitchFamily="2" charset="-122"/>
              </a:rPr>
              <a:t>调用并获得资源时，便处于运行状态。线程的运行是通过调用</a:t>
            </a:r>
            <a:r>
              <a:rPr lang="en-US" altLang="zh-CN" sz="1800" b="1" kern="0" dirty="0">
                <a:effectLst/>
                <a:latin typeface="宋体" panose="02010600030101010101" pitchFamily="2" charset="-122"/>
                <a:ea typeface="宋体" panose="02010600030101010101" pitchFamily="2" charset="-122"/>
              </a:rPr>
              <a:t>run()</a:t>
            </a:r>
            <a:r>
              <a:rPr lang="zh-CN" altLang="zh-CN" sz="1800" b="1" kern="0" dirty="0">
                <a:effectLst/>
                <a:latin typeface="宋体" panose="02010600030101010101" pitchFamily="2" charset="-122"/>
                <a:ea typeface="宋体" panose="02010600030101010101" pitchFamily="2" charset="-122"/>
              </a:rPr>
              <a:t>方法实现的，这是线程开启运行状态的唯一方式，该方法定义了线程的操作和功能。</a:t>
            </a:r>
            <a:endParaRPr lang="zh-CN" altLang="zh-CN" sz="1800" b="1" kern="100" dirty="0">
              <a:effectLst/>
              <a:latin typeface="宋体" panose="02010600030101010101" pitchFamily="2" charset="-122"/>
              <a:ea typeface="宋体" panose="02010600030101010101" pitchFamily="2" charset="-122"/>
            </a:endParaRPr>
          </a:p>
          <a:p>
            <a:endParaRPr lang="zh-CN" altLang="en-US" dirty="0"/>
          </a:p>
        </p:txBody>
      </p:sp>
    </p:spTree>
  </p:cSld>
  <p:clrMapOvr>
    <a:masterClrMapping/>
  </p:clrMapOvr>
</p:sld>
</file>

<file path=ppt/theme/theme1.xml><?xml version="1.0" encoding="utf-8"?>
<a:theme xmlns:a="http://schemas.openxmlformats.org/drawingml/2006/main" name="1_标题页">
  <a:themeElements>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orms_Intro">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s_Intr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s_Intr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s_Intr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s_Intr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s_Intr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s_Intr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21267</Words>
  <Application>WPS 演示</Application>
  <PresentationFormat>宽屏</PresentationFormat>
  <Paragraphs>993</Paragraphs>
  <Slides>75</Slides>
  <Notes>3</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75</vt:i4>
      </vt:variant>
    </vt:vector>
  </HeadingPairs>
  <TitlesOfParts>
    <vt:vector size="91" baseType="lpstr">
      <vt:lpstr>Arial</vt:lpstr>
      <vt:lpstr>宋体</vt:lpstr>
      <vt:lpstr>Wingdings</vt:lpstr>
      <vt:lpstr>Tahoma</vt:lpstr>
      <vt:lpstr>黑体</vt:lpstr>
      <vt:lpstr>等线</vt:lpstr>
      <vt:lpstr>Verdana</vt:lpstr>
      <vt:lpstr>Times New Roman</vt:lpstr>
      <vt:lpstr>Wingdings</vt:lpstr>
      <vt:lpstr>微软雅黑</vt:lpstr>
      <vt:lpstr>Arial Unicode MS</vt:lpstr>
      <vt:lpstr>Arial</vt:lpstr>
      <vt:lpstr>Arial Unicode MS</vt:lpstr>
      <vt:lpstr>1_标题页</vt:lpstr>
      <vt:lpstr>5_内容页</vt:lpstr>
      <vt:lpstr>1_内容页</vt:lpstr>
      <vt:lpstr>PowerPoint 演示文稿</vt:lpstr>
      <vt:lpstr>模块一  Java多线程与异常处理 </vt:lpstr>
      <vt:lpstr>PowerPoint 演示文稿</vt:lpstr>
      <vt:lpstr>任务导入</vt:lpstr>
      <vt:lpstr>PowerPoint 演示文稿</vt:lpstr>
      <vt:lpstr>  6.1.1 Java线程的概念</vt:lpstr>
      <vt:lpstr>  6.1.2 线程的生命周期与状态</vt:lpstr>
      <vt:lpstr>PowerPoint 演示文稿</vt:lpstr>
      <vt:lpstr>PowerPoint 演示文稿</vt:lpstr>
      <vt:lpstr>PowerPoint 演示文稿</vt:lpstr>
      <vt:lpstr>  6.1.3 线程创建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6.1.4线程的优先级  </vt:lpstr>
      <vt:lpstr>PowerPoint 演示文稿</vt:lpstr>
      <vt:lpstr>PowerPoint 演示文稿</vt:lpstr>
      <vt:lpstr>PowerPoint 演示文稿</vt:lpstr>
      <vt:lpstr>PowerPoint 演示文稿</vt:lpstr>
      <vt:lpstr>任务实施</vt:lpstr>
      <vt:lpstr>PowerPoint 演示文稿</vt:lpstr>
      <vt:lpstr>PowerPoint 演示文稿</vt:lpstr>
      <vt:lpstr>PowerPoint 演示文稿</vt:lpstr>
      <vt:lpstr>模块六 Java多线程与异常处理</vt:lpstr>
      <vt:lpstr>PowerPoint 演示文稿</vt:lpstr>
      <vt:lpstr>6.2.1 线程同步</vt:lpstr>
      <vt:lpstr>6.2.1线程同步</vt:lpstr>
      <vt:lpstr>6.2.1线程同步</vt:lpstr>
      <vt:lpstr>6.2.1线程同步</vt:lpstr>
      <vt:lpstr>2.1线程同步</vt:lpstr>
      <vt:lpstr>6.2.1线程同步</vt:lpstr>
      <vt:lpstr>6.2.1线程同步</vt:lpstr>
      <vt:lpstr>6.2.1线程同步</vt:lpstr>
      <vt:lpstr>6.2.1线程同步</vt:lpstr>
      <vt:lpstr>6.2.1线程同步</vt:lpstr>
      <vt:lpstr>6.2.1线程同步</vt:lpstr>
      <vt:lpstr>6.2.1线程同步</vt:lpstr>
      <vt:lpstr>6.2.1线程同步</vt:lpstr>
      <vt:lpstr>6.2.1线程同步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模块六 Java多线程与异常处理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邢海燕</cp:lastModifiedBy>
  <cp:revision>560</cp:revision>
  <dcterms:created xsi:type="dcterms:W3CDTF">2004-08-26T06:30:00Z</dcterms:created>
  <dcterms:modified xsi:type="dcterms:W3CDTF">2021-06-25T07:40:49Z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19875F23A291464EB7B6B2BD62905D16</vt:lpwstr>
  </property>
</Properties>
</file>